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sldIdLst>
    <p:sldId id="256" r:id="rId2"/>
    <p:sldId id="30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67" r:id="rId15"/>
    <p:sldId id="309" r:id="rId16"/>
    <p:sldId id="310" r:id="rId17"/>
    <p:sldId id="268" r:id="rId18"/>
    <p:sldId id="311" r:id="rId19"/>
    <p:sldId id="312" r:id="rId20"/>
    <p:sldId id="271" r:id="rId21"/>
    <p:sldId id="277" r:id="rId22"/>
    <p:sldId id="270" r:id="rId23"/>
    <p:sldId id="272" r:id="rId24"/>
    <p:sldId id="306" r:id="rId25"/>
    <p:sldId id="297" r:id="rId26"/>
    <p:sldId id="275" r:id="rId27"/>
    <p:sldId id="278" r:id="rId28"/>
    <p:sldId id="279" r:id="rId29"/>
    <p:sldId id="280" r:id="rId30"/>
    <p:sldId id="285" r:id="rId31"/>
    <p:sldId id="318" r:id="rId32"/>
    <p:sldId id="281" r:id="rId33"/>
    <p:sldId id="284" r:id="rId34"/>
    <p:sldId id="288" r:id="rId35"/>
    <p:sldId id="287" r:id="rId36"/>
    <p:sldId id="289" r:id="rId37"/>
    <p:sldId id="282" r:id="rId38"/>
    <p:sldId id="283" r:id="rId39"/>
    <p:sldId id="314" r:id="rId40"/>
    <p:sldId id="315" r:id="rId41"/>
    <p:sldId id="307" r:id="rId42"/>
    <p:sldId id="308" r:id="rId43"/>
    <p:sldId id="313" r:id="rId44"/>
    <p:sldId id="316" r:id="rId45"/>
    <p:sldId id="317" r:id="rId46"/>
    <p:sldId id="292" r:id="rId47"/>
    <p:sldId id="319" r:id="rId48"/>
    <p:sldId id="321" r:id="rId49"/>
    <p:sldId id="320" r:id="rId50"/>
    <p:sldId id="293" r:id="rId51"/>
    <p:sldId id="294" r:id="rId52"/>
    <p:sldId id="298" r:id="rId53"/>
    <p:sldId id="295" r:id="rId54"/>
    <p:sldId id="296" r:id="rId55"/>
    <p:sldId id="299" r:id="rId56"/>
    <p:sldId id="300" r:id="rId57"/>
    <p:sldId id="302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28" autoAdjust="0"/>
  </p:normalViewPr>
  <p:slideViewPr>
    <p:cSldViewPr>
      <p:cViewPr>
        <p:scale>
          <a:sx n="107" d="100"/>
          <a:sy n="107" d="100"/>
        </p:scale>
        <p:origin x="182" y="5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B/>
            </a:sp3d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9.5</c:v>
                </c:pt>
                <c:pt idx="1">
                  <c:v>9</c:v>
                </c:pt>
                <c:pt idx="2">
                  <c:v>8.1</c:v>
                </c:pt>
                <c:pt idx="3">
                  <c:v>8.5</c:v>
                </c:pt>
                <c:pt idx="4">
                  <c:v>8.3000000000000007</c:v>
                </c:pt>
                <c:pt idx="5">
                  <c:v>8.1999999999999993</c:v>
                </c:pt>
                <c:pt idx="6">
                  <c:v>8</c:v>
                </c:pt>
                <c:pt idx="7">
                  <c:v>8.1</c:v>
                </c:pt>
                <c:pt idx="8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96"/>
        <c:axId val="43734528"/>
        <c:axId val="43736064"/>
      </c:barChart>
      <c:catAx>
        <c:axId val="4373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2"/>
                </a:solidFill>
              </a:defRPr>
            </a:pPr>
            <a:endParaRPr lang="en-US"/>
          </a:p>
        </c:txPr>
        <c:crossAx val="43736064"/>
        <c:crosses val="autoZero"/>
        <c:auto val="1"/>
        <c:lblAlgn val="ctr"/>
        <c:lblOffset val="100"/>
        <c:noMultiLvlLbl val="0"/>
      </c:catAx>
      <c:valAx>
        <c:axId val="43736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2"/>
                </a:solidFill>
              </a:defRPr>
            </a:pPr>
            <a:endParaRPr lang="en-US"/>
          </a:p>
        </c:txPr>
        <c:crossAx val="43734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96502429957875"/>
          <c:y val="6.7524531730453932E-2"/>
          <c:w val="0.77046460990716625"/>
          <c:h val="0.6752519686243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12.1</c:v>
                </c:pt>
                <c:pt idx="1">
                  <c:v>12.7</c:v>
                </c:pt>
                <c:pt idx="2">
                  <c:v>9.1</c:v>
                </c:pt>
                <c:pt idx="3">
                  <c:v>8.5</c:v>
                </c:pt>
                <c:pt idx="4">
                  <c:v>6.4</c:v>
                </c:pt>
                <c:pt idx="5">
                  <c:v>7.9</c:v>
                </c:pt>
                <c:pt idx="6">
                  <c:v>9.6</c:v>
                </c:pt>
                <c:pt idx="7">
                  <c:v>8.3000000000000007</c:v>
                </c:pt>
                <c:pt idx="8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6"/>
        <c:overlap val="72"/>
        <c:axId val="43773952"/>
        <c:axId val="43775488"/>
      </c:barChart>
      <c:catAx>
        <c:axId val="43773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2"/>
                </a:solidFill>
              </a:defRPr>
            </a:pPr>
            <a:endParaRPr lang="en-US"/>
          </a:p>
        </c:txPr>
        <c:crossAx val="43775488"/>
        <c:crosses val="autoZero"/>
        <c:auto val="1"/>
        <c:lblAlgn val="ctr"/>
        <c:lblOffset val="100"/>
        <c:noMultiLvlLbl val="0"/>
      </c:catAx>
      <c:valAx>
        <c:axId val="43775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2"/>
                </a:solidFill>
              </a:defRPr>
            </a:pPr>
            <a:endParaRPr lang="en-US"/>
          </a:p>
        </c:txPr>
        <c:crossAx val="43773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18552162236982775"/>
                  <c:y val="-6.938616462942394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SERVICES </a:t>
                    </a:r>
                    <a:r>
                      <a:rPr lang="en-US" b="1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54,4 %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/>
                      <a:t>OTHERS 
</a:t>
                    </a:r>
                    <a:r>
                      <a:rPr lang="en-US" b="1" dirty="0" smtClean="0"/>
                      <a:t>5,2</a:t>
                    </a:r>
                    <a:r>
                      <a:rPr lang="en-US" b="1" baseline="0" dirty="0" smtClean="0"/>
                      <a:t> 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6528366156037308"/>
                  <c:y val="-4.530792828983361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INDUSTRY 
</a:t>
                    </a:r>
                    <a:r>
                      <a:rPr lang="en-US" b="1" dirty="0" smtClean="0"/>
                      <a:t>24,2 %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AGRICULTURE
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16,6</a:t>
                    </a:r>
                    <a:r>
                      <a:rPr lang="en-US" b="1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SERVICE </c:v>
                </c:pt>
                <c:pt idx="1">
                  <c:v>OTHERS </c:v>
                </c:pt>
                <c:pt idx="2">
                  <c:v>INDUSTRY </c:v>
                </c:pt>
                <c:pt idx="3">
                  <c:v>AGRICULTURE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54.4</c:v>
                </c:pt>
                <c:pt idx="1">
                  <c:v>5.2</c:v>
                </c:pt>
                <c:pt idx="2">
                  <c:v>24.2</c:v>
                </c:pt>
                <c:pt idx="3">
                  <c:v>16.600000000000001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Export from Italy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148.94</c:v>
                </c:pt>
                <c:pt idx="1">
                  <c:v>139.57</c:v>
                </c:pt>
                <c:pt idx="2">
                  <c:v>176.41</c:v>
                </c:pt>
                <c:pt idx="3">
                  <c:v>91.5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Import from Uzbekistan 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35.450000000000003</c:v>
                </c:pt>
                <c:pt idx="1">
                  <c:v>5.25</c:v>
                </c:pt>
                <c:pt idx="2">
                  <c:v>14.31</c:v>
                </c:pt>
                <c:pt idx="3">
                  <c:v>17.600000000000001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-144016" y="0"/>
          <a:ext cx="4572000" cy="268055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0.51974</cdr:x>
      <cdr:y>0.27351</cdr:y>
    </cdr:from>
    <cdr:to>
      <cdr:x>0.70743</cdr:x>
      <cdr:y>0.56295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32112" y="8640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2014 </a:t>
          </a:r>
        </a:p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148,94</a:t>
          </a:r>
          <a:endParaRPr lang="it-IT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0.50496</cdr:x>
      <cdr:y>0.6154</cdr:y>
    </cdr:from>
    <cdr:to>
      <cdr:x>0.69265</cdr:x>
      <cdr:y>0.90484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60104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2015</a:t>
          </a:r>
        </a:p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139,57</a:t>
          </a:r>
          <a:endParaRPr lang="it-IT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0.28326</cdr:x>
      <cdr:y>0.54703</cdr:y>
    </cdr:from>
    <cdr:to>
      <cdr:x>0.47095</cdr:x>
      <cdr:y>0.83646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79984" y="17281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800" dirty="0" smtClean="0">
              <a:solidFill>
                <a:schemeClr val="tx1"/>
              </a:solidFill>
            </a:rPr>
            <a:t>2016</a:t>
          </a:r>
        </a:p>
        <a:p xmlns:a="http://schemas.openxmlformats.org/drawingml/2006/main">
          <a:r>
            <a:rPr lang="it-IT" sz="1800" dirty="0" smtClean="0">
              <a:solidFill>
                <a:schemeClr val="tx1"/>
              </a:solidFill>
            </a:rPr>
            <a:t>176,41</a:t>
          </a:r>
          <a:endParaRPr lang="it-IT" sz="1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0.3276</cdr:x>
      <cdr:y>0.25072</cdr:y>
    </cdr:from>
    <cdr:to>
      <cdr:x>0.51529</cdr:x>
      <cdr:y>0.54016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96008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2013</a:t>
          </a:r>
        </a:p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91,5</a:t>
          </a:r>
          <a:endParaRPr lang="it-IT" sz="18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0.53566</cdr:x>
      <cdr:y>0.38418</cdr:y>
    </cdr:from>
    <cdr:to>
      <cdr:x>0.74</cdr:x>
      <cdr:y>0.64094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96981" y="13681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2014</a:t>
          </a:r>
        </a:p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35,45</a:t>
          </a:r>
          <a:endParaRPr lang="it-IT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0.41753</cdr:x>
      <cdr:y>0.74324</cdr:y>
    </cdr:from>
    <cdr:to>
      <cdr:x>0.62187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9181" y="2354836"/>
          <a:ext cx="846274" cy="813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400" dirty="0" smtClean="0">
              <a:solidFill>
                <a:schemeClr val="bg1"/>
              </a:solidFill>
            </a:rPr>
            <a:t>2015</a:t>
          </a:r>
        </a:p>
        <a:p xmlns:a="http://schemas.openxmlformats.org/drawingml/2006/main">
          <a:r>
            <a:rPr lang="it-IT" sz="1400" dirty="0" smtClean="0">
              <a:solidFill>
                <a:schemeClr val="bg1"/>
              </a:solidFill>
            </a:rPr>
            <a:t>5,25</a:t>
          </a:r>
          <a:endParaRPr lang="it-IT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0.24366</cdr:x>
      <cdr:y>0.61364</cdr:y>
    </cdr:from>
    <cdr:to>
      <cdr:x>0.448</cdr:x>
      <cdr:y>0.8704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9101" y="1944215"/>
          <a:ext cx="846274" cy="813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800" dirty="0" smtClean="0"/>
            <a:t>2016</a:t>
          </a:r>
        </a:p>
        <a:p xmlns:a="http://schemas.openxmlformats.org/drawingml/2006/main">
          <a:r>
            <a:rPr lang="it-IT" sz="1800" dirty="0" smtClean="0"/>
            <a:t>14,31</a:t>
          </a:r>
          <a:endParaRPr lang="it-IT" sz="1800" dirty="0"/>
        </a:p>
      </cdr:txBody>
    </cdr:sp>
  </cdr:relSizeAnchor>
  <cdr:relSizeAnchor xmlns:cdr="http://schemas.openxmlformats.org/drawingml/2006/chartDrawing">
    <cdr:from>
      <cdr:x>0.29582</cdr:x>
      <cdr:y>0.29545</cdr:y>
    </cdr:from>
    <cdr:to>
      <cdr:x>0.50016</cdr:x>
      <cdr:y>0.55222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25125" y="936103"/>
          <a:ext cx="846274" cy="813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2013</a:t>
          </a:r>
        </a:p>
        <a:p xmlns:a="http://schemas.openxmlformats.org/drawingml/2006/main">
          <a:r>
            <a:rPr lang="it-IT" sz="1800" dirty="0" smtClean="0">
              <a:solidFill>
                <a:schemeClr val="bg1"/>
              </a:solidFill>
            </a:rPr>
            <a:t>17,6</a:t>
          </a:r>
          <a:endParaRPr lang="it-IT" sz="18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B0268-733F-48FB-8323-01C2DE14720C}" type="datetimeFigureOut">
              <a:rPr lang="it-IT" smtClean="0"/>
              <a:t>28/06/2017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F952E-8CD6-4BE2-84CE-CFE41FEF29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15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40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836" indent="-285321" defTabSz="9098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286" indent="-228257" defTabSz="9098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7800" indent="-228257" defTabSz="9098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314" indent="-228257" defTabSz="9098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0828" indent="-228257" defTabSz="9098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7342" indent="-228257" defTabSz="9098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3857" indent="-228257" defTabSz="9098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0371" indent="-228257" defTabSz="9098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883E8C-8175-47F9-BCE2-82AE4F8119ED}" type="slidenum">
              <a:rPr lang="ru-RU" altLang="ru-RU"/>
              <a:pPr eaLnBrk="1" hangingPunct="1">
                <a:spcBef>
                  <a:spcPct val="0"/>
                </a:spcBef>
              </a:pPr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E17E-E6F5-4250-8360-EEFA872528EC}" type="datetime1">
              <a:rPr lang="it-IT" smtClean="0"/>
              <a:t>28/06/2017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53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3EFC-04FE-4CDE-ADD8-604D91D73928}" type="datetime1">
              <a:rPr lang="it-IT" smtClean="0"/>
              <a:t>28/06/2017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128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4D56D-1872-4EC1-823B-D225937F9C57}" type="datetime1">
              <a:rPr lang="it-IT" smtClean="0"/>
              <a:t>28/06/2017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76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E9E3-168F-47CF-8E73-1478FD5B0287}" type="datetime1">
              <a:rPr lang="it-IT" smtClean="0"/>
              <a:t>28/06/2017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69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9F86-5016-4F45-8598-4313A82D7D91}" type="datetime1">
              <a:rPr lang="it-IT" smtClean="0"/>
              <a:t>28/06/2017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68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F220-2BBF-4484-A989-03CD357DE3BE}" type="datetime1">
              <a:rPr lang="it-IT" smtClean="0"/>
              <a:t>28/06/2017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56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FAEB-7D09-4ACC-958D-88121BF6E513}" type="datetime1">
              <a:rPr lang="it-IT" smtClean="0"/>
              <a:t>28/06/2017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8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88E6A-E27B-4E5F-B205-2DEF0CABF543}" type="datetime1">
              <a:rPr lang="it-IT" smtClean="0"/>
              <a:t>28/06/2017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31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BE328-488A-43B4-9861-2779BF38F8D4}" type="datetime1">
              <a:rPr lang="it-IT" smtClean="0"/>
              <a:t>28/06/2017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5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C081-78E3-4AFF-8BA3-A737485BE03E}" type="datetime1">
              <a:rPr lang="it-IT" smtClean="0"/>
              <a:t>28/06/2017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52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E185-E68C-4992-9B2D-8574ECF8557E}" type="datetime1">
              <a:rPr lang="it-IT" smtClean="0"/>
              <a:t>28/06/2017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64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9D10E-9A24-4194-8C16-19DCBA49678B}" type="datetime1">
              <a:rPr lang="it-IT" smtClean="0"/>
              <a:t>28/06/2017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EF7B9-8593-40A2-856D-9023677A79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44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5.jpeg"/><Relationship Id="rId26" Type="http://schemas.openxmlformats.org/officeDocument/2006/relationships/image" Target="../media/image53.png"/><Relationship Id="rId39" Type="http://schemas.openxmlformats.org/officeDocument/2006/relationships/image" Target="../media/image66.jpe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hyperlink" Target="http://ru.wikipedia.org/wiki/%D0%98%D0%B7%D0%BE%D0%B1%D1%80%D0%B0%D0%B6%D0%B5%D0%BD%D0%B8%D0%B5:GM_logo.png" TargetMode="External"/><Relationship Id="rId47" Type="http://schemas.openxmlformats.org/officeDocument/2006/relationships/image" Target="../media/image73.png"/><Relationship Id="rId50" Type="http://schemas.openxmlformats.org/officeDocument/2006/relationships/image" Target="../media/image76.png"/><Relationship Id="rId55" Type="http://schemas.openxmlformats.org/officeDocument/2006/relationships/image" Target="../media/image81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www.cnpc.com.cn/eng" TargetMode="External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41" Type="http://schemas.openxmlformats.org/officeDocument/2006/relationships/image" Target="../media/image68.png"/><Relationship Id="rId5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hyperlink" Target="http://www.beeline.ru/index.wbp" TargetMode="External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jpeg"/><Relationship Id="rId45" Type="http://schemas.openxmlformats.org/officeDocument/2006/relationships/image" Target="../media/image71.png"/><Relationship Id="rId53" Type="http://schemas.openxmlformats.org/officeDocument/2006/relationships/image" Target="../media/image79.jpeg"/><Relationship Id="rId5" Type="http://schemas.openxmlformats.org/officeDocument/2006/relationships/image" Target="../media/image34.jpeg"/><Relationship Id="rId15" Type="http://schemas.openxmlformats.org/officeDocument/2006/relationships/image" Target="../media/image43.png"/><Relationship Id="rId23" Type="http://schemas.openxmlformats.org/officeDocument/2006/relationships/image" Target="../media/image50.jpe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49" Type="http://schemas.openxmlformats.org/officeDocument/2006/relationships/image" Target="../media/image75.jpeg"/><Relationship Id="rId57" Type="http://schemas.openxmlformats.org/officeDocument/2006/relationships/image" Target="../media/image83.jpeg"/><Relationship Id="rId10" Type="http://schemas.openxmlformats.org/officeDocument/2006/relationships/image" Target="../media/image39.png"/><Relationship Id="rId19" Type="http://schemas.openxmlformats.org/officeDocument/2006/relationships/image" Target="../media/image46.jpeg"/><Relationship Id="rId31" Type="http://schemas.openxmlformats.org/officeDocument/2006/relationships/image" Target="../media/image58.png"/><Relationship Id="rId44" Type="http://schemas.openxmlformats.org/officeDocument/2006/relationships/image" Target="../media/image70.png"/><Relationship Id="rId52" Type="http://schemas.openxmlformats.org/officeDocument/2006/relationships/image" Target="../media/image78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49.jpe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image" Target="../media/image69.png"/><Relationship Id="rId48" Type="http://schemas.openxmlformats.org/officeDocument/2006/relationships/image" Target="../media/image74.jpeg"/><Relationship Id="rId56" Type="http://schemas.openxmlformats.org/officeDocument/2006/relationships/image" Target="../media/image82.png"/><Relationship Id="rId8" Type="http://schemas.openxmlformats.org/officeDocument/2006/relationships/image" Target="../media/image37.png"/><Relationship Id="rId51" Type="http://schemas.openxmlformats.org/officeDocument/2006/relationships/image" Target="../media/image77.png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hyperlink" Target="http://www.ciuz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293096"/>
            <a:ext cx="7848872" cy="3024336"/>
          </a:xfrm>
        </p:spPr>
        <p:txBody>
          <a:bodyPr>
            <a:normAutofit fontScale="90000"/>
          </a:bodyPr>
          <a:lstStyle/>
          <a:p>
            <a:r>
              <a:rPr lang="it-IT" sz="2400" b="1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PARLIAMO DELL’UZBEKISTAN: </a:t>
            </a:r>
            <a:br>
              <a:rPr lang="it-IT" sz="2400" b="1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it-IT" sz="2400" b="1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Progetti, investimenti, prospettive</a:t>
            </a:r>
            <a:r>
              <a:rPr lang="it-IT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/>
            </a:r>
            <a:br>
              <a:rPr lang="it-IT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it-IT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 </a:t>
            </a:r>
            <a:br>
              <a:rPr lang="it-IT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3600" u="sng" dirty="0" smtClean="0">
                <a:solidFill>
                  <a:schemeClr val="tx2"/>
                </a:solidFill>
              </a:rPr>
              <a:t/>
            </a:r>
            <a:br>
              <a:rPr lang="it-IT" sz="3600" u="sng" dirty="0" smtClean="0">
                <a:solidFill>
                  <a:schemeClr val="tx2"/>
                </a:solidFill>
              </a:rPr>
            </a:br>
            <a:r>
              <a:rPr lang="it-IT" u="sng" dirty="0" smtClean="0">
                <a:solidFill>
                  <a:schemeClr val="tx2"/>
                </a:solidFill>
              </a:rPr>
              <a:t/>
            </a:r>
            <a:br>
              <a:rPr lang="it-IT" u="sng" dirty="0" smtClean="0">
                <a:solidFill>
                  <a:schemeClr val="tx2"/>
                </a:solidFill>
              </a:rPr>
            </a:br>
            <a:endParaRPr lang="it-IT" sz="18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552" y="5420816"/>
            <a:ext cx="6400800" cy="1752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1800" b="1" dirty="0" smtClean="0">
                <a:solidFill>
                  <a:schemeClr val="tx2"/>
                </a:solidFill>
              </a:rPr>
              <a:t>Luigi </a:t>
            </a:r>
            <a:r>
              <a:rPr lang="it-IT" sz="1800" b="1" dirty="0" err="1" smtClean="0">
                <a:solidFill>
                  <a:schemeClr val="tx2"/>
                </a:solidFill>
              </a:rPr>
              <a:t>Iperti</a:t>
            </a:r>
            <a:endParaRPr lang="it-IT" sz="1800" b="1" dirty="0">
              <a:solidFill>
                <a:schemeClr val="tx2"/>
              </a:solidFill>
            </a:endParaRPr>
          </a:p>
          <a:p>
            <a:r>
              <a:rPr lang="it-IT" sz="1800" dirty="0" smtClean="0">
                <a:solidFill>
                  <a:schemeClr val="tx2"/>
                </a:solidFill>
              </a:rPr>
              <a:t>Presidente CIUZ- Camera di Commercio Italia Uzbekistan</a:t>
            </a:r>
          </a:p>
          <a:p>
            <a:endParaRPr lang="it-IT" sz="1800" dirty="0">
              <a:solidFill>
                <a:schemeClr val="tx2"/>
              </a:solidFill>
            </a:endParaRPr>
          </a:p>
          <a:p>
            <a:r>
              <a:rPr lang="it-IT" sz="1800" dirty="0" smtClean="0">
                <a:solidFill>
                  <a:schemeClr val="tx2"/>
                </a:solidFill>
              </a:rPr>
              <a:t> </a:t>
            </a:r>
            <a:r>
              <a:rPr lang="it-IT" sz="1800" dirty="0">
                <a:solidFill>
                  <a:schemeClr val="tx2"/>
                </a:solidFill>
              </a:rPr>
              <a:t>29 giugno 2017, Milano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" y="0"/>
            <a:ext cx="3111942" cy="1732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-27384"/>
            <a:ext cx="2483768" cy="186282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312368" cy="2092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3240360" cy="207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8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6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98768" cy="5217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0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el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80920" cy="5730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3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96944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0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Grp="1"/>
          </p:cNvSpPr>
          <p:nvPr>
            <p:ph type="title"/>
          </p:nvPr>
        </p:nvSpPr>
        <p:spPr>
          <a:xfrm>
            <a:off x="241176" y="44624"/>
            <a:ext cx="8229600" cy="646331"/>
          </a:xfrm>
          <a:prstGeom prst="rect">
            <a:avLst/>
          </a:prstGeom>
        </p:spPr>
        <p:txBody>
          <a:bodyPr>
            <a:spAutoFit/>
          </a:bodyPr>
          <a:lstStyle>
            <a:lvl1pPr defTabSz="904875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48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4875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48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4875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Factors of success in Uzbekistan</a:t>
            </a:r>
            <a:endParaRPr lang="ru-RU" altLang="ru-RU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AutoShape 14"/>
          <p:cNvSpPr>
            <a:spLocks noGrp="1" noChangeArrowheads="1"/>
          </p:cNvSpPr>
          <p:nvPr>
            <p:ph idx="1"/>
          </p:nvPr>
        </p:nvSpPr>
        <p:spPr bwMode="auto">
          <a:xfrm>
            <a:off x="251520" y="1412776"/>
            <a:ext cx="4248472" cy="44162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497" tIns="45249" rIns="90497" bIns="45249">
            <a:spAutoFit/>
          </a:bodyPr>
          <a:lstStyle/>
          <a:p>
            <a:pPr marL="0" indent="0" algn="ctr" defTabSz="904875">
              <a:buNone/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1. Political &amp; macroeconomic stability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225152" y="2060848"/>
            <a:ext cx="3130824" cy="44162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97" tIns="45249" rIns="90497" bIns="45249">
            <a:spAutoFit/>
          </a:bodyPr>
          <a:lstStyle/>
          <a:p>
            <a:pPr algn="ctr" defTabSz="904875"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2. Sound legal base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2281838" y="2780928"/>
            <a:ext cx="3168352" cy="44162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97" tIns="45249" rIns="90497" bIns="45249">
            <a:spAutoFit/>
          </a:bodyPr>
          <a:lstStyle/>
          <a:p>
            <a:pPr algn="ctr" defTabSz="904875"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3. Rich raw material base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2915816" y="3563442"/>
            <a:ext cx="3506777" cy="44162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97" tIns="45249" rIns="90497" bIns="45249">
            <a:spAutoFit/>
          </a:bodyPr>
          <a:lstStyle/>
          <a:p>
            <a:pPr algn="ctr" defTabSz="904875"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4. Diversified industrial base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810365" y="4293096"/>
            <a:ext cx="4498976" cy="44162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97" tIns="45249" rIns="90497" bIns="45249">
            <a:spAutoFit/>
          </a:bodyPr>
          <a:lstStyle/>
          <a:p>
            <a:pPr algn="ctr" defTabSz="904875"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5. Advantageous geographical location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4846766" y="5013176"/>
            <a:ext cx="4032448" cy="44162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97" tIns="45249" rIns="90497" bIns="45249">
            <a:spAutoFit/>
          </a:bodyPr>
          <a:lstStyle/>
          <a:p>
            <a:pPr algn="ctr" defTabSz="904875"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6. Well educated human resources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7649"/>
            <a:ext cx="23288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33" y="2204864"/>
            <a:ext cx="23161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05" y="879541"/>
            <a:ext cx="22256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8229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l" eaLnBrk="1" hangingPunct="1"/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Uzbekistan</a:t>
            </a:r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</a:t>
            </a:r>
            <a:r>
              <a:rPr lang="it-IT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numbers</a:t>
            </a:r>
            <a:endParaRPr lang="ru-RU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1484784"/>
            <a:ext cx="6624736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ct val="100000"/>
              </a:spcAft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2"/>
                </a:solidFill>
              </a:rPr>
              <a:t>Population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 smtClean="0">
                <a:solidFill>
                  <a:schemeClr val="tx2"/>
                </a:solidFill>
              </a:rPr>
              <a:t>31 </a:t>
            </a:r>
            <a:r>
              <a:rPr lang="en-US" sz="2400" dirty="0">
                <a:solidFill>
                  <a:schemeClr val="tx2"/>
                </a:solidFill>
              </a:rPr>
              <a:t>millions</a:t>
            </a:r>
          </a:p>
          <a:p>
            <a:pPr>
              <a:lnSpc>
                <a:spcPct val="80000"/>
              </a:lnSpc>
              <a:spcAft>
                <a:spcPct val="1000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  <a:ea typeface="+mj-ea"/>
                <a:cs typeface="+mj-cs"/>
              </a:rPr>
              <a:t>Automotive</a:t>
            </a:r>
            <a:r>
              <a:rPr lang="en-US" sz="2400" dirty="0" smtClean="0">
                <a:solidFill>
                  <a:schemeClr val="tx2"/>
                </a:solidFill>
              </a:rPr>
              <a:t> production: 280.000 cars/year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spcAft>
                <a:spcPct val="1000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 Agroindustry </a:t>
            </a:r>
            <a:r>
              <a:rPr lang="en-US" sz="2400" dirty="0" smtClean="0">
                <a:solidFill>
                  <a:schemeClr val="tx2"/>
                </a:solidFill>
              </a:rPr>
              <a:t>development: cotton 3,4 Mio/ton</a:t>
            </a:r>
          </a:p>
          <a:p>
            <a:pPr>
              <a:lnSpc>
                <a:spcPct val="80000"/>
              </a:lnSpc>
              <a:spcAft>
                <a:spcPct val="100000"/>
              </a:spcAft>
              <a:buFont typeface="Wingdings" pitchFamily="2" charset="2"/>
              <a:buChar char="ü"/>
            </a:pP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smtClean="0">
                <a:solidFill>
                  <a:schemeClr val="tx2"/>
                </a:solidFill>
              </a:rPr>
              <a:t>Gas production: 60 BCM/</a:t>
            </a:r>
            <a:r>
              <a:rPr lang="it-IT" sz="2400" dirty="0" err="1" smtClean="0">
                <a:solidFill>
                  <a:schemeClr val="tx2"/>
                </a:solidFill>
              </a:rPr>
              <a:t>year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50963" y="5114751"/>
            <a:ext cx="7564437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100000"/>
              </a:spcAft>
            </a:pPr>
            <a:endParaRPr lang="en-US" dirty="0"/>
          </a:p>
          <a:p>
            <a:pPr>
              <a:lnSpc>
                <a:spcPct val="80000"/>
              </a:lnSpc>
              <a:spcAft>
                <a:spcPct val="100000"/>
              </a:spcAft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58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15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251520" y="64355"/>
            <a:ext cx="4603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World</a:t>
            </a:r>
            <a:r>
              <a:rPr lang="it-IT" b="1" i="1" u="sng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it-IT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Economic</a:t>
            </a:r>
            <a:r>
              <a:rPr lang="it-IT" b="1" i="1" u="sng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Forum</a:t>
            </a:r>
            <a:r>
              <a:rPr lang="it-IT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448" y="764704"/>
            <a:ext cx="8622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The World Economic Forum published the list of the world’s fastest growing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economies</a:t>
            </a: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 based on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the World Bank’s report “Global Economic Perspectives”.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Uzbekistan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was included to the </a:t>
            </a: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top 10 of the fastest </a:t>
            </a:r>
            <a:r>
              <a:rPr lang="en-US" b="1" dirty="0" smtClean="0">
                <a:solidFill>
                  <a:schemeClr val="tx2"/>
                </a:solidFill>
                <a:ea typeface="+mj-ea"/>
                <a:cs typeface="+mj-cs"/>
              </a:rPr>
              <a:t>growing </a:t>
            </a: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economies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of the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world</a:t>
            </a:r>
            <a:r>
              <a:rPr lang="en-US" dirty="0" smtClean="0"/>
              <a:t>.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60991" y="2218219"/>
            <a:ext cx="91075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The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growth of Uzbekistan’s economy forecasted at </a:t>
            </a: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7.6% in 2017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.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 This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is the second result after Ethiopia, economy of which is expected to grow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by </a:t>
            </a:r>
            <a:r>
              <a:rPr lang="en-US" sz="1600" dirty="0" smtClean="0">
                <a:solidFill>
                  <a:schemeClr val="tx2"/>
                </a:solidFill>
              </a:rPr>
              <a:t>8.3</a:t>
            </a:r>
            <a:r>
              <a:rPr lang="en-US" sz="1600" dirty="0">
                <a:solidFill>
                  <a:schemeClr val="tx2"/>
                </a:solidFill>
              </a:rPr>
              <a:t>% 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     in 2017</a:t>
            </a:r>
            <a:endParaRPr lang="it-IT" sz="1600" dirty="0">
              <a:solidFill>
                <a:schemeClr val="tx2"/>
              </a:solidFill>
            </a:endParaRPr>
          </a:p>
          <a:p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92" y="2924944"/>
            <a:ext cx="6090501" cy="406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43" y="-171400"/>
            <a:ext cx="8229600" cy="1143000"/>
          </a:xfrm>
        </p:spPr>
        <p:txBody>
          <a:bodyPr/>
          <a:lstStyle/>
          <a:p>
            <a:pPr algn="l"/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Gross domestic product (GDP</a:t>
            </a:r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it-IT" sz="32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16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323528" y="920795"/>
            <a:ext cx="77903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World Bank improved its forecast for economic growth of Uzbekistan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.</a:t>
            </a:r>
          </a:p>
          <a:p>
            <a:pPr lvl="0"/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According to the bank’s forecasts, the growth of Uzbekistan’s economy will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make: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7.6% in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2017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7.7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% in 2018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7.8% in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2019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The bank’s report noted that Uzbekistan’s GDP increased by 7.8% in 2016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,</a:t>
            </a:r>
          </a:p>
          <a:p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which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is 0.5 percentage points higher than the January forecast.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37742"/>
            <a:ext cx="4536504" cy="254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11663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Macroeconomic stability and dynamic industrial policy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758715"/>
              </p:ext>
            </p:extLst>
          </p:nvPr>
        </p:nvGraphicFramePr>
        <p:xfrm>
          <a:off x="144016" y="1782688"/>
          <a:ext cx="4464496" cy="2680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1444134"/>
            <a:ext cx="3615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</a:rPr>
              <a:t>GDP </a:t>
            </a:r>
            <a:r>
              <a:rPr lang="it-IT" sz="1600" b="1" i="1" dirty="0" err="1" smtClean="0">
                <a:solidFill>
                  <a:schemeClr val="tx2"/>
                </a:solidFill>
              </a:rPr>
              <a:t>growth</a:t>
            </a:r>
            <a:r>
              <a:rPr lang="it-IT" sz="1600" b="1" i="1" dirty="0" smtClean="0">
                <a:solidFill>
                  <a:schemeClr val="tx2"/>
                </a:solidFill>
              </a:rPr>
              <a:t> rate (in % to </a:t>
            </a:r>
            <a:r>
              <a:rPr lang="it-IT" sz="1600" b="1" i="1" dirty="0" err="1" smtClean="0">
                <a:solidFill>
                  <a:schemeClr val="tx2"/>
                </a:solidFill>
              </a:rPr>
              <a:t>previous</a:t>
            </a:r>
            <a:r>
              <a:rPr lang="it-IT" sz="1600" b="1" i="1" dirty="0" smtClean="0">
                <a:solidFill>
                  <a:schemeClr val="tx2"/>
                </a:solidFill>
              </a:rPr>
              <a:t> </a:t>
            </a:r>
            <a:r>
              <a:rPr lang="it-IT" sz="1600" b="1" i="1" dirty="0" err="1" smtClean="0">
                <a:solidFill>
                  <a:schemeClr val="tx2"/>
                </a:solidFill>
              </a:rPr>
              <a:t>year</a:t>
            </a:r>
            <a:r>
              <a:rPr lang="it-IT" sz="1600" b="1" i="1" dirty="0" smtClean="0">
                <a:solidFill>
                  <a:schemeClr val="tx2"/>
                </a:solidFill>
              </a:rPr>
              <a:t>) </a:t>
            </a:r>
            <a:endParaRPr lang="it-IT" sz="1600" b="1" i="1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47251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The volume of industrial output increased 3.7 times for the years of 1990-2013;</a:t>
            </a:r>
          </a:p>
          <a:p>
            <a:pPr algn="just"/>
            <a:endParaRPr lang="en-US" dirty="0" smtClean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Average annual growth rate of industrial output has compounded 9.4% for the last 10 years, exceeding GDP growth rates.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8512" y="14127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GDP has increased 4.1 times during the years of independence;</a:t>
            </a:r>
          </a:p>
          <a:p>
            <a:pPr algn="just"/>
            <a:endParaRPr lang="en-US" dirty="0" smtClean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Sustainable high rates of economic growth retain at the level not less than 8% annually for the last years;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704454994"/>
              </p:ext>
            </p:extLst>
          </p:nvPr>
        </p:nvGraphicFramePr>
        <p:xfrm>
          <a:off x="4081977" y="3645024"/>
          <a:ext cx="4893912" cy="3006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73139" y="3204265"/>
            <a:ext cx="308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i="1" dirty="0">
                <a:solidFill>
                  <a:schemeClr val="tx2"/>
                </a:solidFill>
              </a:rPr>
              <a:t>Industrial production </a:t>
            </a:r>
            <a:r>
              <a:rPr lang="it-IT" sz="1600" b="1" i="1" dirty="0" err="1">
                <a:solidFill>
                  <a:schemeClr val="tx2"/>
                </a:solidFill>
              </a:rPr>
              <a:t>growth</a:t>
            </a:r>
            <a:r>
              <a:rPr lang="it-IT" sz="1600" b="1" i="1" dirty="0">
                <a:solidFill>
                  <a:schemeClr val="tx2"/>
                </a:solidFill>
              </a:rPr>
              <a:t> rate </a:t>
            </a:r>
            <a:endParaRPr lang="it-IT" sz="1600" b="1" i="1" dirty="0" smtClean="0">
              <a:solidFill>
                <a:schemeClr val="tx2"/>
              </a:solidFill>
            </a:endParaRPr>
          </a:p>
          <a:p>
            <a:pPr algn="ctr"/>
            <a:r>
              <a:rPr lang="it-IT" sz="1600" b="1" i="1" dirty="0" smtClean="0">
                <a:solidFill>
                  <a:schemeClr val="tx2"/>
                </a:solidFill>
              </a:rPr>
              <a:t>(in % to </a:t>
            </a:r>
            <a:r>
              <a:rPr lang="it-IT" sz="1600" b="1" i="1" dirty="0" err="1" smtClean="0">
                <a:solidFill>
                  <a:schemeClr val="tx2"/>
                </a:solidFill>
              </a:rPr>
              <a:t>previous</a:t>
            </a:r>
            <a:r>
              <a:rPr lang="it-IT" sz="1600" b="1" i="1" dirty="0" smtClean="0">
                <a:solidFill>
                  <a:schemeClr val="tx2"/>
                </a:solidFill>
              </a:rPr>
              <a:t> </a:t>
            </a:r>
            <a:r>
              <a:rPr lang="it-IT" sz="1600" b="1" i="1" dirty="0" err="1" smtClean="0">
                <a:solidFill>
                  <a:schemeClr val="tx2"/>
                </a:solidFill>
              </a:rPr>
              <a:t>year</a:t>
            </a:r>
            <a:r>
              <a:rPr lang="it-IT" sz="1600" b="1" i="1" dirty="0" smtClean="0">
                <a:solidFill>
                  <a:schemeClr val="tx2"/>
                </a:solidFill>
              </a:rPr>
              <a:t>) </a:t>
            </a:r>
            <a:endParaRPr lang="it-IT" sz="16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8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18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323528" y="44624"/>
            <a:ext cx="4657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BP - World Energy 2016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08720"/>
            <a:ext cx="827624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Proved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oil reserves in Uzbekistan estimated at the volume of </a:t>
            </a:r>
            <a:r>
              <a:rPr lang="en-US" sz="1600" b="1" dirty="0" smtClean="0">
                <a:solidFill>
                  <a:schemeClr val="tx2"/>
                </a:solidFill>
                <a:ea typeface="+mj-ea"/>
                <a:cs typeface="+mj-cs"/>
              </a:rPr>
              <a:t>0.6 </a:t>
            </a:r>
            <a:r>
              <a:rPr lang="en-US" sz="1600" b="1" dirty="0">
                <a:solidFill>
                  <a:schemeClr val="tx2"/>
                </a:solidFill>
                <a:ea typeface="+mj-ea"/>
                <a:cs typeface="+mj-cs"/>
              </a:rPr>
              <a:t>billion barrels </a:t>
            </a:r>
          </a:p>
          <a:p>
            <a:pPr lvl="0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 in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2016, according British Petroleum (BP) in its Statistical Review of World Energy 2016.</a:t>
            </a:r>
          </a:p>
          <a:p>
            <a:pPr lvl="0"/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Uzbekistan possesses </a:t>
            </a:r>
            <a:r>
              <a:rPr lang="en-US" sz="1600" b="1" dirty="0">
                <a:solidFill>
                  <a:schemeClr val="tx2"/>
                </a:solidFill>
                <a:ea typeface="+mj-ea"/>
                <a:cs typeface="+mj-cs"/>
              </a:rPr>
              <a:t>1.1 trillion cubic meters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of proved natural gas reserves at the end 2016. </a:t>
            </a:r>
          </a:p>
          <a:p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The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share of Uzbekistan in world reserves is 0.6%.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Uzbekistan produced 2.6 million </a:t>
            </a:r>
            <a:r>
              <a:rPr lang="en-US" sz="1600" dirty="0" err="1">
                <a:solidFill>
                  <a:schemeClr val="tx2"/>
                </a:solidFill>
                <a:ea typeface="+mj-ea"/>
                <a:cs typeface="+mj-cs"/>
              </a:rPr>
              <a:t>tonnes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of oil in 2016, which fell by 3.1% compared to 2015.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Uzbekistan produced 55,000 barrels of oil per day in 2016 (-3.1%).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Uzbekistan’s oil consumption grew by 0.7% to </a:t>
            </a:r>
            <a:r>
              <a:rPr lang="en-US" sz="1600" b="1" dirty="0">
                <a:solidFill>
                  <a:schemeClr val="tx2"/>
                </a:solidFill>
                <a:ea typeface="+mj-ea"/>
                <a:cs typeface="+mj-cs"/>
              </a:rPr>
              <a:t>2.8 million </a:t>
            </a:r>
            <a:r>
              <a:rPr lang="en-US" sz="1600" b="1" dirty="0" err="1">
                <a:solidFill>
                  <a:schemeClr val="tx2"/>
                </a:solidFill>
                <a:ea typeface="+mj-ea"/>
                <a:cs typeface="+mj-cs"/>
              </a:rPr>
              <a:t>tonnes</a:t>
            </a:r>
            <a:r>
              <a:rPr lang="en-US" sz="1600" b="1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in 2016.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Average daily oil consumption made up 59,000 barrels in 2016.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The throughput of oil refineries grew by 11.5% in 2016 compared to 2015 –</a:t>
            </a:r>
          </a:p>
          <a:p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up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to 70,000 barrels a day.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10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6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1926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Uzbekistan produced </a:t>
            </a:r>
            <a:r>
              <a:rPr lang="en-US" sz="1700" b="1" dirty="0">
                <a:solidFill>
                  <a:schemeClr val="tx2"/>
                </a:solidFill>
                <a:ea typeface="+mj-ea"/>
                <a:cs typeface="+mj-cs"/>
              </a:rPr>
              <a:t>62.8 billion cubic meters </a:t>
            </a: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of gas in 2016, which is 8.4% more than in 2015 (57.7 billion cubic meters of gas). </a:t>
            </a:r>
            <a:endParaRPr lang="en-US" sz="17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17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Gas consumption in Uzbekistan made up 51.4 billion cubic meters in 2016, which is 2% more than in 2015</a:t>
            </a:r>
            <a:r>
              <a:rPr lang="en-US" sz="1700" dirty="0" smtClean="0">
                <a:solidFill>
                  <a:schemeClr val="tx2"/>
                </a:solidFill>
                <a:ea typeface="+mj-ea"/>
                <a:cs typeface="+mj-cs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7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 smtClean="0">
                <a:solidFill>
                  <a:schemeClr val="tx2"/>
                </a:solidFill>
                <a:ea typeface="+mj-ea"/>
                <a:cs typeface="+mj-cs"/>
              </a:rPr>
              <a:t>Energy </a:t>
            </a: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consumption in Uzbekistan in 2016 </a:t>
            </a:r>
            <a:r>
              <a:rPr lang="en-US" sz="1700" b="1" dirty="0">
                <a:solidFill>
                  <a:schemeClr val="tx2"/>
                </a:solidFill>
                <a:ea typeface="+mj-ea"/>
                <a:cs typeface="+mj-cs"/>
              </a:rPr>
              <a:t>increased to 52.7 million </a:t>
            </a:r>
            <a:r>
              <a:rPr lang="en-US" sz="1700" b="1" dirty="0" err="1">
                <a:solidFill>
                  <a:schemeClr val="tx2"/>
                </a:solidFill>
                <a:ea typeface="+mj-ea"/>
                <a:cs typeface="+mj-cs"/>
              </a:rPr>
              <a:t>tonnes</a:t>
            </a:r>
            <a:r>
              <a:rPr lang="en-US" sz="1700" b="1" dirty="0">
                <a:solidFill>
                  <a:schemeClr val="tx2"/>
                </a:solidFill>
                <a:ea typeface="+mj-ea"/>
                <a:cs typeface="+mj-cs"/>
              </a:rPr>
              <a:t> of oil equivalent </a:t>
            </a: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from 51.7 million </a:t>
            </a:r>
            <a:r>
              <a:rPr lang="en-US" sz="1700" dirty="0" err="1">
                <a:solidFill>
                  <a:schemeClr val="tx2"/>
                </a:solidFill>
                <a:ea typeface="+mj-ea"/>
                <a:cs typeface="+mj-cs"/>
              </a:rPr>
              <a:t>tonnes</a:t>
            </a: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 in 2015. </a:t>
            </a:r>
            <a:endParaRPr lang="en-US" sz="17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7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 smtClean="0">
                <a:solidFill>
                  <a:schemeClr val="tx2"/>
                </a:solidFill>
                <a:ea typeface="+mj-ea"/>
                <a:cs typeface="+mj-cs"/>
              </a:rPr>
              <a:t>Coal </a:t>
            </a: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reserves in Uzbekistan exceeded </a:t>
            </a:r>
            <a:r>
              <a:rPr lang="en-US" sz="1700" b="1" dirty="0">
                <a:solidFill>
                  <a:schemeClr val="tx2"/>
                </a:solidFill>
                <a:ea typeface="+mj-ea"/>
                <a:cs typeface="+mj-cs"/>
              </a:rPr>
              <a:t>1.37 billion </a:t>
            </a:r>
            <a:r>
              <a:rPr lang="en-US" sz="1700" b="1" dirty="0" err="1">
                <a:solidFill>
                  <a:schemeClr val="tx2"/>
                </a:solidFill>
                <a:ea typeface="+mj-ea"/>
                <a:cs typeface="+mj-cs"/>
              </a:rPr>
              <a:t>tonnes</a:t>
            </a:r>
            <a:r>
              <a:rPr lang="en-US" sz="1700" b="1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in 2016, BP said. Last year, Uzbekistan produced 1.1 million tons of coal. </a:t>
            </a:r>
            <a:endParaRPr lang="en-US" sz="17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17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The electricity generation capacity in Uzbekistan increased by 1.9% in 2016 compared to 2015 - up to </a:t>
            </a:r>
            <a:r>
              <a:rPr lang="en-US" sz="1700" b="1" dirty="0">
                <a:solidFill>
                  <a:schemeClr val="tx2"/>
                </a:solidFill>
                <a:ea typeface="+mj-ea"/>
                <a:cs typeface="+mj-cs"/>
              </a:rPr>
              <a:t>58.9 terawatt-hours</a:t>
            </a:r>
            <a:r>
              <a:rPr lang="en-US" sz="1700" dirty="0" smtClean="0">
                <a:solidFill>
                  <a:schemeClr val="tx2"/>
                </a:solidFill>
                <a:ea typeface="+mj-ea"/>
                <a:cs typeface="+mj-cs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it-IT" sz="17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The volume of carbon dioxide emissions in Uzbekistan stood at 117 million </a:t>
            </a:r>
            <a:r>
              <a:rPr lang="en-US" sz="1700" dirty="0" err="1">
                <a:solidFill>
                  <a:schemeClr val="tx2"/>
                </a:solidFill>
                <a:ea typeface="+mj-ea"/>
                <a:cs typeface="+mj-cs"/>
              </a:rPr>
              <a:t>tonnes</a:t>
            </a:r>
            <a:r>
              <a:rPr lang="en-US" sz="1700" dirty="0">
                <a:solidFill>
                  <a:schemeClr val="tx2"/>
                </a:solidFill>
                <a:ea typeface="+mj-ea"/>
                <a:cs typeface="+mj-cs"/>
              </a:rPr>
              <a:t> in 2016, which is 1.4% higher than in 2015</a:t>
            </a:r>
            <a:r>
              <a:rPr lang="en-US" sz="2300" dirty="0">
                <a:solidFill>
                  <a:schemeClr val="tx2"/>
                </a:solidFill>
                <a:ea typeface="+mj-ea"/>
                <a:cs typeface="+mj-cs"/>
              </a:rPr>
              <a:t>.</a:t>
            </a:r>
            <a:endParaRPr lang="it-IT" sz="23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19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346363" y="44624"/>
            <a:ext cx="4657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BP - World Energy 2016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373216"/>
            <a:ext cx="2016224" cy="13417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590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85" y="1916832"/>
            <a:ext cx="6993972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237" y="4365104"/>
            <a:ext cx="70203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b="1" dirty="0" smtClean="0">
              <a:solidFill>
                <a:schemeClr val="tx2"/>
              </a:solidFill>
            </a:endParaRPr>
          </a:p>
          <a:p>
            <a:pPr algn="ctr"/>
            <a:endParaRPr lang="it-IT" b="1" dirty="0">
              <a:solidFill>
                <a:schemeClr val="tx2"/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/>
                </a:solidFill>
              </a:rPr>
              <a:t>June</a:t>
            </a:r>
            <a:r>
              <a:rPr lang="it-IT" b="1" dirty="0" smtClean="0">
                <a:solidFill>
                  <a:schemeClr val="tx2"/>
                </a:solidFill>
              </a:rPr>
              <a:t>, 8° 2017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First </a:t>
            </a:r>
            <a:r>
              <a:rPr lang="it-IT" dirty="0" err="1" smtClean="0">
                <a:solidFill>
                  <a:schemeClr val="tx2"/>
                </a:solidFill>
              </a:rPr>
              <a:t>concert</a:t>
            </a:r>
            <a:r>
              <a:rPr lang="it-IT" dirty="0" smtClean="0">
                <a:solidFill>
                  <a:schemeClr val="tx2"/>
                </a:solidFill>
              </a:rPr>
              <a:t> in Uzbekistan for the </a:t>
            </a:r>
            <a:r>
              <a:rPr lang="it-IT" dirty="0" err="1" smtClean="0">
                <a:solidFill>
                  <a:schemeClr val="tx2"/>
                </a:solidFill>
              </a:rPr>
              <a:t>legendary</a:t>
            </a:r>
            <a:r>
              <a:rPr lang="it-IT" dirty="0" smtClean="0">
                <a:solidFill>
                  <a:schemeClr val="tx2"/>
                </a:solidFill>
              </a:rPr>
              <a:t> Italian </a:t>
            </a:r>
            <a:r>
              <a:rPr lang="it-IT" dirty="0" err="1" smtClean="0">
                <a:solidFill>
                  <a:schemeClr val="tx2"/>
                </a:solidFill>
              </a:rPr>
              <a:t>tenor</a:t>
            </a:r>
            <a:r>
              <a:rPr lang="it-IT" dirty="0" smtClean="0">
                <a:solidFill>
                  <a:schemeClr val="tx2"/>
                </a:solidFill>
              </a:rPr>
              <a:t>, Andrea Bocelli 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The </a:t>
            </a:r>
            <a:r>
              <a:rPr lang="it-IT" dirty="0" err="1" smtClean="0">
                <a:solidFill>
                  <a:schemeClr val="tx2"/>
                </a:solidFill>
              </a:rPr>
              <a:t>event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was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supported</a:t>
            </a:r>
            <a:r>
              <a:rPr lang="it-IT" dirty="0" smtClean="0">
                <a:solidFill>
                  <a:schemeClr val="tx2"/>
                </a:solidFill>
              </a:rPr>
              <a:t> by the Uzbek </a:t>
            </a:r>
            <a:r>
              <a:rPr lang="it-IT" dirty="0" err="1" smtClean="0">
                <a:solidFill>
                  <a:schemeClr val="tx2"/>
                </a:solidFill>
              </a:rPr>
              <a:t>Ministry</a:t>
            </a:r>
            <a:r>
              <a:rPr lang="it-IT" dirty="0" smtClean="0">
                <a:solidFill>
                  <a:schemeClr val="tx2"/>
                </a:solidFill>
              </a:rPr>
              <a:t> of Culture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17423" y="46365"/>
            <a:ext cx="448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Andrea Bocelli </a:t>
            </a:r>
          </a:p>
        </p:txBody>
      </p:sp>
    </p:spTree>
    <p:extLst>
      <p:ext uri="{BB962C8B-B14F-4D97-AF65-F5344CB8AC3E}">
        <p14:creationId xmlns:p14="http://schemas.microsoft.com/office/powerpoint/2010/main" val="12591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20</a:t>
            </a:fld>
            <a:endParaRPr lang="it-IT"/>
          </a:p>
        </p:txBody>
      </p:sp>
      <p:pic>
        <p:nvPicPr>
          <p:cNvPr id="7" name="Picture 2" descr="C:\Documents and Settings\sa.babakulov\Рабочий стол\ASH\pics\009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3332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1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wsa10\Рабочий стол\02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760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Lot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4000500"/>
            <a:ext cx="147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1" descr="E:\carlsber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143125"/>
            <a:ext cx="13001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 descr="lukoil_logo"/>
          <p:cNvPicPr>
            <a:picLocks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41600"/>
            <a:ext cx="14398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Coca-Co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803775"/>
            <a:ext cx="11763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Ho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6"/>
          <a:stretch>
            <a:fillRect/>
          </a:stretch>
        </p:blipFill>
        <p:spPr bwMode="auto">
          <a:xfrm>
            <a:off x="3929063" y="4786313"/>
            <a:ext cx="115093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shi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60538"/>
            <a:ext cx="9525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logo_eng"/>
          <p:cNvPicPr>
            <a:picLocks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285875"/>
            <a:ext cx="1320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2" descr="Билайн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8237" r="12959" b="13005"/>
          <a:stretch>
            <a:fillRect/>
          </a:stretch>
        </p:blipFill>
        <p:spPr bwMode="auto">
          <a:xfrm>
            <a:off x="6684963" y="3133725"/>
            <a:ext cx="676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4" descr="logo04_n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00250"/>
            <a:ext cx="10810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5" descr="knoc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CFE"/>
              </a:clrFrom>
              <a:clrTo>
                <a:srgbClr val="FE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345113"/>
            <a:ext cx="8572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0" descr="Isuz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-3824" r="15463" b="-2942"/>
          <a:stretch>
            <a:fillRect/>
          </a:stretch>
        </p:blipFill>
        <p:spPr bwMode="auto">
          <a:xfrm>
            <a:off x="3571875" y="4429125"/>
            <a:ext cx="11620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4" name="Group 20"/>
          <p:cNvGrpSpPr>
            <a:grpSpLocks/>
          </p:cNvGrpSpPr>
          <p:nvPr/>
        </p:nvGrpSpPr>
        <p:grpSpPr bwMode="auto">
          <a:xfrm>
            <a:off x="1357313" y="2928938"/>
            <a:ext cx="1439862" cy="539750"/>
            <a:chOff x="2200" y="2436"/>
            <a:chExt cx="907" cy="317"/>
          </a:xfrm>
        </p:grpSpPr>
        <p:pic>
          <p:nvPicPr>
            <p:cNvPr id="20536" name="Picture 21" descr="logo_01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74" r="-176282" b="-7936"/>
            <a:stretch>
              <a:fillRect/>
            </a:stretch>
          </p:blipFill>
          <p:spPr bwMode="auto">
            <a:xfrm>
              <a:off x="2200" y="2436"/>
              <a:ext cx="86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2518" y="2539"/>
              <a:ext cx="589" cy="161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Char char="•"/>
                <a:defRPr/>
              </a:pPr>
              <a:r>
                <a:rPr lang="en-US" altLang="ru-RU" sz="36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</a:rPr>
                <a:t>CNPC</a:t>
              </a:r>
              <a:endParaRPr lang="ru-RU" alt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endParaRPr>
            </a:p>
          </p:txBody>
        </p:sp>
      </p:grpSp>
      <p:pic>
        <p:nvPicPr>
          <p:cNvPr id="20495" name="Picture 23" descr="cih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5094288"/>
            <a:ext cx="1143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54" descr="KOG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2" b="33563"/>
          <a:stretch>
            <a:fillRect/>
          </a:stretch>
        </p:blipFill>
        <p:spPr bwMode="auto">
          <a:xfrm>
            <a:off x="7704138" y="1285875"/>
            <a:ext cx="143986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43" descr="Sumitomo Corporation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4121150"/>
            <a:ext cx="1789112" cy="249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7" descr="Korea_Telecom_logo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t="11029" r="25818" b="22304"/>
          <a:stretch>
            <a:fillRect/>
          </a:stretch>
        </p:blipFill>
        <p:spPr bwMode="auto">
          <a:xfrm>
            <a:off x="6632575" y="2058988"/>
            <a:ext cx="7445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53" descr="cabecera_home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630363"/>
            <a:ext cx="12065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44" descr="20049234CScC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28813"/>
            <a:ext cx="64293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31" descr="0003085z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4" b="19083"/>
          <a:stretch>
            <a:fillRect/>
          </a:stretch>
        </p:blipFill>
        <p:spPr bwMode="auto">
          <a:xfrm>
            <a:off x="5075238" y="2857500"/>
            <a:ext cx="711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32" descr="aig_logo_tcm319-3697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6204"/>
          <a:stretch>
            <a:fillRect/>
          </a:stretch>
        </p:blipFill>
        <p:spPr bwMode="auto">
          <a:xfrm>
            <a:off x="4787900" y="2428875"/>
            <a:ext cx="7159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34" descr="220px-Ernst%26young_logo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28750"/>
            <a:ext cx="15224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35" descr="240px-PricewaterhouseCoopers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000375"/>
            <a:ext cx="21605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36" descr="Deloitte's brand log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560888"/>
            <a:ext cx="1144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37" descr="KPMG Logo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5094288"/>
            <a:ext cx="927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38" descr="200px-TeliaSonera_logo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3000375"/>
            <a:ext cx="1552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40" descr="logo_en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4222" b="-11020"/>
          <a:stretch>
            <a:fillRect/>
          </a:stretch>
        </p:blipFill>
        <p:spPr bwMode="auto">
          <a:xfrm>
            <a:off x="7531100" y="2420938"/>
            <a:ext cx="13081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41" descr="radisson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AFAF7"/>
              </a:clrFrom>
              <a:clrTo>
                <a:srgbClr val="FA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916113"/>
            <a:ext cx="1152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37" descr="samsung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3543300"/>
            <a:ext cx="11049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33" descr="Cisco Systems, Inc.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t="11688" r="12535" b="9741"/>
          <a:stretch>
            <a:fillRect/>
          </a:stretch>
        </p:blipFill>
        <p:spPr bwMode="auto">
          <a:xfrm>
            <a:off x="7488238" y="4832350"/>
            <a:ext cx="863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46" descr="200px-LG_Logo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5665788"/>
            <a:ext cx="1079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47" descr="SK Gas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286375"/>
            <a:ext cx="792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50" descr="man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941763"/>
            <a:ext cx="11366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5" name="Picture 52" descr="itochu_logo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57375"/>
            <a:ext cx="10080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Picture 53" descr="Mitsui"/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429000"/>
            <a:ext cx="2268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7" name="Picture 55" descr="mitsubishi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2000250"/>
            <a:ext cx="1511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8" name="Picture 56" descr="marubeni brand"/>
          <p:cNvPicPr>
            <a:picLocks noChangeAspect="1" noChangeArrowheads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4" b="37416"/>
          <a:stretch>
            <a:fillRect/>
          </a:stretch>
        </p:blipFill>
        <p:spPr bwMode="auto">
          <a:xfrm>
            <a:off x="3132138" y="2565400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AutoShape 58"/>
          <p:cNvSpPr>
            <a:spLocks noChangeArrowheads="1"/>
          </p:cNvSpPr>
          <p:nvPr/>
        </p:nvSpPr>
        <p:spPr bwMode="auto">
          <a:xfrm>
            <a:off x="2771800" y="3429000"/>
            <a:ext cx="3397746" cy="85024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97" tIns="45249" rIns="90497" bIns="45249">
            <a:spAutoFit/>
          </a:bodyPr>
          <a:lstStyle/>
          <a:p>
            <a:pPr algn="ctr" defTabSz="904875">
              <a:buClr>
                <a:schemeClr val="bg1"/>
              </a:buClr>
              <a:defRPr/>
            </a:pPr>
            <a:r>
              <a:rPr lang="en-US" sz="2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over 4850 enterprises with foreign capital</a:t>
            </a:r>
            <a:endParaRPr lang="ru-RU" sz="2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20520" name="Picture 3" descr="100px-GM_logo">
            <a:hlinkClick r:id="rId42" tooltip="GM logo.png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2765425"/>
            <a:ext cx="581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1" name="Picture 58" descr="C:\Documents and Settings\wsa10\Мои документы\Мои рисунки\1276002943_claas_logo.svg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010025"/>
            <a:ext cx="104775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2" name="Picture 59" descr="C:\Documents and Settings\wsa10\Мои документы\Мои рисунки\logo_sasol.gif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4381500"/>
            <a:ext cx="132873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94" name="Прямоугольник 14"/>
          <p:cNvSpPr>
            <a:spLocks noChangeArrowheads="1"/>
          </p:cNvSpPr>
          <p:nvPr/>
        </p:nvSpPr>
        <p:spPr bwMode="auto">
          <a:xfrm>
            <a:off x="143644" y="118373"/>
            <a:ext cx="8532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82563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ko-KR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Foreign enterprises in Uzbekistan</a:t>
            </a:r>
            <a:endParaRPr lang="uz-Cyrl-UZ" altLang="ko-KR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4" name="Picture 2" descr="C:\Documents and Settings\wsa10\Рабочий стол\Новая папка (3)\logorieter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665788"/>
            <a:ext cx="17049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5" name="Picture 3" descr="C:\Documents and Settings\wsa10\Рабочий стол\Новая папка (3)\Nobel_ilac-logo-6C274206E0-seeklogo.com.gif"/>
          <p:cNvPicPr>
            <a:picLocks noChangeAspect="1" noChangeArrowheads="1"/>
          </p:cNvPicPr>
          <p:nvPr/>
        </p:nvPicPr>
        <p:blipFill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44624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6" name="Picture 4" descr="C:\Documents and Settings\wsa10\Рабочий стол\Новая папка (3)\483huawei logo smaller.jpg"/>
          <p:cNvPicPr>
            <a:picLocks noChangeAspect="1" noChangeArrowheads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4832350"/>
            <a:ext cx="15605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7" name="Picture 5" descr="C:\Documents and Settings\wsa10\Рабочий стол\Новая папка (3)\1335604298_nestle.jpg"/>
          <p:cNvPicPr>
            <a:picLocks noChangeAspect="1" noChangeArrowheads="1"/>
          </p:cNvPicPr>
          <p:nvPr/>
        </p:nvPicPr>
        <p:blipFill>
          <a:blip r:embed="rId4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235075"/>
            <a:ext cx="1149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8" name="Picture 6" descr="C:\Documents and Settings\wsa10\Рабочий стол\Новая папка (3)\indorama_logo.gif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643438"/>
            <a:ext cx="149225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9" name="Picture 7" descr="C:\Documents and Settings\wsa10\Рабочий стол\Новая папка (3)\LogoKnauf.gif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173163"/>
            <a:ext cx="984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0" name="Picture 9" descr="http://www.intuitive-design.co.uk/clients/Informa/Managed_Services_WC_2011/V1/ZTE%20Logo.jpg"/>
          <p:cNvPicPr>
            <a:picLocks noChangeAspect="1" noChangeArrowheads="1"/>
          </p:cNvPicPr>
          <p:nvPr/>
        </p:nvPicPr>
        <p:blipFill>
          <a:blip r:embed="rId5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189038"/>
            <a:ext cx="13303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1" name="Picture 11" descr="http://www.shippingcontainers24.com/wp-content/uploads/2011/12/hanjin.jpg"/>
          <p:cNvPicPr>
            <a:picLocks noChangeAspect="1" noChangeArrowheads="1"/>
          </p:cNvPicPr>
          <p:nvPr/>
        </p:nvPicPr>
        <p:blipFill>
          <a:blip r:embed="rId5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5" b="25191"/>
          <a:stretch>
            <a:fillRect/>
          </a:stretch>
        </p:blipFill>
        <p:spPr bwMode="auto">
          <a:xfrm>
            <a:off x="1547813" y="6175375"/>
            <a:ext cx="191293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2" name="Picture 13" descr="http://helpix.com.ua/images/stories/ariston_logo1.gif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6373813"/>
            <a:ext cx="17240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3" name="Picture 15" descr="http://www.kandi.kz/images/brands/Lemken-Logo.gif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6286500"/>
            <a:ext cx="18764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4" name="Picture 17" descr="http://kupit-konditsionery.ru/logobr/midea_logo.GIF"/>
          <p:cNvPicPr>
            <a:picLocks noChangeAspect="1" noChangeArrowheads="1"/>
          </p:cNvPicPr>
          <p:nvPr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715000"/>
            <a:ext cx="16367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5" name="Picture 19" descr="http://autoexpert.com.ua/uploads/posts/2012-08/1344857519_prista-oil_logo.jpg"/>
          <p:cNvPicPr>
            <a:picLocks noChangeAspect="1" noChangeArrowheads="1"/>
          </p:cNvPicPr>
          <p:nvPr/>
        </p:nvPicPr>
        <p:blipFill>
          <a:blip r:embed="rId5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5500688"/>
            <a:ext cx="763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6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-1622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Share of economic sectors in GDP (%)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88570"/>
              </p:ext>
            </p:extLst>
          </p:nvPr>
        </p:nvGraphicFramePr>
        <p:xfrm>
          <a:off x="179512" y="980728"/>
          <a:ext cx="8784976" cy="514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7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altLang="ko-KR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Share</a:t>
            </a:r>
            <a:r>
              <a:rPr lang="en-US" altLang="ko-KR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n-US" altLang="ko-KR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small business in </a:t>
            </a:r>
            <a:r>
              <a:rPr lang="en-US" altLang="ko-KR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GDP </a:t>
            </a:r>
            <a:r>
              <a:rPr lang="en-US" altLang="ko-KR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industry (%)</a:t>
            </a:r>
            <a:br>
              <a:rPr lang="en-US" altLang="ko-KR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uz-Cyrl-UZ" altLang="ko-KR" sz="40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23</a:t>
            </a:fld>
            <a:endParaRPr lang="it-IT"/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860306"/>
              </p:ext>
            </p:extLst>
          </p:nvPr>
        </p:nvGraphicFramePr>
        <p:xfrm>
          <a:off x="251520" y="1268635"/>
          <a:ext cx="8450957" cy="4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Лист" r:id="rId3" imgW="8105887" imgH="3962490" progId="Excel.Sheet.8">
                  <p:embed/>
                </p:oleObj>
              </mc:Choice>
              <mc:Fallback>
                <p:oleObj name="Лист" r:id="rId3" imgW="8105887" imgH="3962490" progId="Excel.Sheet.8">
                  <p:embed/>
                  <p:pic>
                    <p:nvPicPr>
                      <p:cNvPr id="0" name="Объект 1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268635"/>
                        <a:ext cx="8450957" cy="46086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ED3D7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4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24</a:t>
            </a:fld>
            <a:endParaRPr lang="it-IT"/>
          </a:p>
        </p:txBody>
      </p:sp>
      <p:grpSp>
        <p:nvGrpSpPr>
          <p:cNvPr id="5" name="Группа 40"/>
          <p:cNvGrpSpPr>
            <a:grpSpLocks/>
          </p:cNvGrpSpPr>
          <p:nvPr/>
        </p:nvGrpSpPr>
        <p:grpSpPr bwMode="auto">
          <a:xfrm>
            <a:off x="-36512" y="1628800"/>
            <a:ext cx="8928992" cy="3960440"/>
            <a:chOff x="-795164" y="996330"/>
            <a:chExt cx="10288082" cy="4486018"/>
          </a:xfrm>
        </p:grpSpPr>
        <p:sp>
          <p:nvSpPr>
            <p:cNvPr id="6" name="Text Box 1038"/>
            <p:cNvSpPr txBox="1">
              <a:spLocks noChangeArrowheads="1"/>
            </p:cNvSpPr>
            <p:nvPr/>
          </p:nvSpPr>
          <p:spPr bwMode="auto">
            <a:xfrm>
              <a:off x="6883680" y="2714380"/>
              <a:ext cx="2170578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Printing Industry</a:t>
              </a:r>
              <a:r>
                <a:rPr lang="ru-RU" sz="1350" dirty="0">
                  <a:solidFill>
                    <a:srgbClr val="002060"/>
                  </a:solidFill>
                </a:rPr>
                <a:t> (1)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7" name="Text Box 1039"/>
            <p:cNvSpPr txBox="1">
              <a:spLocks noChangeArrowheads="1"/>
            </p:cNvSpPr>
            <p:nvPr/>
          </p:nvSpPr>
          <p:spPr bwMode="auto">
            <a:xfrm>
              <a:off x="1000844" y="996330"/>
              <a:ext cx="2625450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Agro-Industrial Sphere</a:t>
              </a:r>
              <a:r>
                <a:rPr lang="ru-RU" sz="1350" dirty="0">
                  <a:solidFill>
                    <a:srgbClr val="002060"/>
                  </a:solidFill>
                </a:rPr>
                <a:t> (1)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8" name="Text Box 1041"/>
            <p:cNvSpPr txBox="1">
              <a:spLocks noChangeArrowheads="1"/>
            </p:cNvSpPr>
            <p:nvPr/>
          </p:nvSpPr>
          <p:spPr bwMode="auto">
            <a:xfrm>
              <a:off x="388084" y="4432429"/>
              <a:ext cx="2446011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Financial Institutions</a:t>
              </a:r>
              <a:r>
                <a:rPr lang="ru-RU" sz="1350" dirty="0">
                  <a:solidFill>
                    <a:srgbClr val="002060"/>
                  </a:solidFill>
                </a:rPr>
                <a:t> (4)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9" name="Oval 1044"/>
            <p:cNvSpPr>
              <a:spLocks noChangeArrowheads="1"/>
            </p:cNvSpPr>
            <p:nvPr/>
          </p:nvSpPr>
          <p:spPr bwMode="auto">
            <a:xfrm>
              <a:off x="5790977" y="1554336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0" name="Oval 1045"/>
            <p:cNvSpPr>
              <a:spLocks noChangeArrowheads="1"/>
            </p:cNvSpPr>
            <p:nvPr/>
          </p:nvSpPr>
          <p:spPr bwMode="auto">
            <a:xfrm>
              <a:off x="5082588" y="1129504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1" name="Oval 1046"/>
            <p:cNvSpPr>
              <a:spLocks noChangeArrowheads="1"/>
            </p:cNvSpPr>
            <p:nvPr/>
          </p:nvSpPr>
          <p:spPr bwMode="auto">
            <a:xfrm>
              <a:off x="6428527" y="2687225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2" name="Oval 1047"/>
            <p:cNvSpPr>
              <a:spLocks noChangeArrowheads="1"/>
            </p:cNvSpPr>
            <p:nvPr/>
          </p:nvSpPr>
          <p:spPr bwMode="auto">
            <a:xfrm>
              <a:off x="3524131" y="1200310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3" name="Oval 1048"/>
            <p:cNvSpPr>
              <a:spLocks noChangeArrowheads="1"/>
            </p:cNvSpPr>
            <p:nvPr/>
          </p:nvSpPr>
          <p:spPr bwMode="auto">
            <a:xfrm>
              <a:off x="6216010" y="2049976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4" name="Oval 1051"/>
            <p:cNvSpPr>
              <a:spLocks noChangeArrowheads="1"/>
            </p:cNvSpPr>
            <p:nvPr/>
          </p:nvSpPr>
          <p:spPr bwMode="auto">
            <a:xfrm>
              <a:off x="2532386" y="2262392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5" name="Oval 1052"/>
            <p:cNvSpPr>
              <a:spLocks noChangeArrowheads="1"/>
            </p:cNvSpPr>
            <p:nvPr/>
          </p:nvSpPr>
          <p:spPr bwMode="auto">
            <a:xfrm>
              <a:off x="5436782" y="4811392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6" name="Oval 1053"/>
            <p:cNvSpPr>
              <a:spLocks noChangeArrowheads="1"/>
            </p:cNvSpPr>
            <p:nvPr/>
          </p:nvSpPr>
          <p:spPr bwMode="auto">
            <a:xfrm>
              <a:off x="2390710" y="2970447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7" name="Oval 1054"/>
            <p:cNvSpPr>
              <a:spLocks noChangeArrowheads="1"/>
            </p:cNvSpPr>
            <p:nvPr/>
          </p:nvSpPr>
          <p:spPr bwMode="auto">
            <a:xfrm>
              <a:off x="6074332" y="4174142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8" name="Oval 1055"/>
            <p:cNvSpPr>
              <a:spLocks noChangeArrowheads="1"/>
            </p:cNvSpPr>
            <p:nvPr/>
          </p:nvSpPr>
          <p:spPr bwMode="auto">
            <a:xfrm>
              <a:off x="6428527" y="3395280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19" name="Text Box 1057"/>
            <p:cNvSpPr txBox="1">
              <a:spLocks noChangeArrowheads="1"/>
            </p:cNvSpPr>
            <p:nvPr/>
          </p:nvSpPr>
          <p:spPr bwMode="auto">
            <a:xfrm>
              <a:off x="5855489" y="5084587"/>
              <a:ext cx="2410936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Automobile Industry</a:t>
              </a:r>
              <a:r>
                <a:rPr lang="ru-RU" sz="1350" dirty="0">
                  <a:solidFill>
                    <a:srgbClr val="002060"/>
                  </a:solidFill>
                </a:rPr>
                <a:t> (1)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20" name="Oval 1058"/>
            <p:cNvSpPr>
              <a:spLocks noChangeArrowheads="1"/>
            </p:cNvSpPr>
            <p:nvPr/>
          </p:nvSpPr>
          <p:spPr bwMode="auto">
            <a:xfrm>
              <a:off x="2957420" y="1695948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21" name="Text Box 1059"/>
            <p:cNvSpPr txBox="1">
              <a:spLocks noChangeArrowheads="1"/>
            </p:cNvSpPr>
            <p:nvPr/>
          </p:nvSpPr>
          <p:spPr bwMode="auto">
            <a:xfrm>
              <a:off x="6953368" y="3497641"/>
              <a:ext cx="2539550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Electrical Engineering</a:t>
              </a:r>
              <a:r>
                <a:rPr lang="ru-RU" sz="1350" dirty="0">
                  <a:solidFill>
                    <a:srgbClr val="002060"/>
                  </a:solidFill>
                </a:rPr>
                <a:t> (4)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22" name="Oval 1060"/>
            <p:cNvSpPr>
              <a:spLocks noChangeArrowheads="1"/>
            </p:cNvSpPr>
            <p:nvPr/>
          </p:nvSpPr>
          <p:spPr bwMode="auto">
            <a:xfrm>
              <a:off x="2532386" y="3749307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23" name="Oval 1061"/>
            <p:cNvSpPr>
              <a:spLocks noChangeArrowheads="1"/>
            </p:cNvSpPr>
            <p:nvPr/>
          </p:nvSpPr>
          <p:spPr bwMode="auto">
            <a:xfrm>
              <a:off x="2815743" y="4315753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24" name="Oval 1062"/>
            <p:cNvSpPr>
              <a:spLocks noChangeArrowheads="1"/>
            </p:cNvSpPr>
            <p:nvPr/>
          </p:nvSpPr>
          <p:spPr bwMode="auto">
            <a:xfrm>
              <a:off x="3240776" y="4740586"/>
              <a:ext cx="524841" cy="537816"/>
            </a:xfrm>
            <a:prstGeom prst="ellipse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endParaRPr lang="ru-RU" sz="1275">
                <a:latin typeface="Calibri" pitchFamily="34" charset="0"/>
              </a:endParaRPr>
            </a:p>
          </p:txBody>
        </p:sp>
        <p:sp>
          <p:nvSpPr>
            <p:cNvPr id="25" name="Text Box 1065"/>
            <p:cNvSpPr txBox="1">
              <a:spLocks noChangeArrowheads="1"/>
            </p:cNvSpPr>
            <p:nvPr/>
          </p:nvSpPr>
          <p:spPr bwMode="auto">
            <a:xfrm>
              <a:off x="6543148" y="4416457"/>
              <a:ext cx="1810814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Winery Plants</a:t>
              </a:r>
              <a:r>
                <a:rPr lang="ru-RU" sz="1350" dirty="0">
                  <a:solidFill>
                    <a:srgbClr val="002060"/>
                  </a:solidFill>
                </a:rPr>
                <a:t> (2)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26" name="Text Box 1067"/>
            <p:cNvSpPr txBox="1">
              <a:spLocks noChangeArrowheads="1"/>
            </p:cNvSpPr>
            <p:nvPr/>
          </p:nvSpPr>
          <p:spPr bwMode="auto">
            <a:xfrm>
              <a:off x="-137139" y="3859746"/>
              <a:ext cx="2650627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Branch of Construction </a:t>
              </a:r>
              <a:r>
                <a:rPr lang="ru-RU" sz="1350" dirty="0">
                  <a:solidFill>
                    <a:srgbClr val="002060"/>
                  </a:solidFill>
                </a:rPr>
                <a:t>(5)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27" name="Text Box 1068"/>
            <p:cNvSpPr txBox="1">
              <a:spLocks noChangeArrowheads="1"/>
            </p:cNvSpPr>
            <p:nvPr/>
          </p:nvSpPr>
          <p:spPr bwMode="auto">
            <a:xfrm>
              <a:off x="6521764" y="1855355"/>
              <a:ext cx="2357420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Chemical Industry</a:t>
              </a:r>
              <a:r>
                <a:rPr lang="ru-RU" sz="1350" dirty="0">
                  <a:solidFill>
                    <a:srgbClr val="002060"/>
                  </a:solidFill>
                </a:rPr>
                <a:t> (4)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 Box 1069"/>
            <p:cNvSpPr txBox="1">
              <a:spLocks noChangeArrowheads="1"/>
            </p:cNvSpPr>
            <p:nvPr/>
          </p:nvSpPr>
          <p:spPr bwMode="auto">
            <a:xfrm>
              <a:off x="-795164" y="2956149"/>
              <a:ext cx="3610906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2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Food Production</a:t>
              </a:r>
              <a:r>
                <a:rPr lang="ru-RU" sz="1350" dirty="0">
                  <a:solidFill>
                    <a:srgbClr val="002060"/>
                  </a:solidFill>
                </a:rPr>
                <a:t> (15)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 Box 1070"/>
            <p:cNvSpPr txBox="1">
              <a:spLocks noChangeArrowheads="1"/>
            </p:cNvSpPr>
            <p:nvPr/>
          </p:nvSpPr>
          <p:spPr bwMode="auto">
            <a:xfrm>
              <a:off x="383752" y="2316618"/>
              <a:ext cx="2192761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Transports Sphere</a:t>
              </a:r>
              <a:r>
                <a:rPr lang="ru-RU" sz="1350" dirty="0">
                  <a:solidFill>
                    <a:srgbClr val="002060"/>
                  </a:solidFill>
                </a:rPr>
                <a:t> (3)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 Box 1071"/>
            <p:cNvSpPr txBox="1">
              <a:spLocks noChangeArrowheads="1"/>
            </p:cNvSpPr>
            <p:nvPr/>
          </p:nvSpPr>
          <p:spPr bwMode="auto">
            <a:xfrm>
              <a:off x="618462" y="1569013"/>
              <a:ext cx="2483272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Foreign Trade Sphere</a:t>
              </a:r>
              <a:r>
                <a:rPr lang="ru-RU" sz="1350" dirty="0">
                  <a:solidFill>
                    <a:srgbClr val="002060"/>
                  </a:solidFill>
                </a:rPr>
                <a:t> (2)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31" name="Text Box 1072"/>
            <p:cNvSpPr txBox="1">
              <a:spLocks noChangeArrowheads="1"/>
            </p:cNvSpPr>
            <p:nvPr/>
          </p:nvSpPr>
          <p:spPr bwMode="auto">
            <a:xfrm>
              <a:off x="5566230" y="996330"/>
              <a:ext cx="3137880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Oil and Natural Gas Sphere</a:t>
              </a:r>
              <a:r>
                <a:rPr lang="ru-RU" sz="1350" dirty="0">
                  <a:solidFill>
                    <a:srgbClr val="002060"/>
                  </a:solidFill>
                </a:rPr>
                <a:t> (16)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32" name="Text Box 1073"/>
            <p:cNvSpPr txBox="1">
              <a:spLocks noChangeArrowheads="1"/>
            </p:cNvSpPr>
            <p:nvPr/>
          </p:nvSpPr>
          <p:spPr bwMode="auto">
            <a:xfrm>
              <a:off x="6253071" y="1457594"/>
              <a:ext cx="1849710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Light Industry</a:t>
              </a:r>
              <a:r>
                <a:rPr lang="ru-RU" sz="1350" dirty="0">
                  <a:solidFill>
                    <a:srgbClr val="002060"/>
                  </a:solidFill>
                </a:rPr>
                <a:t> (2)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 Box 1059"/>
            <p:cNvSpPr txBox="1">
              <a:spLocks noChangeArrowheads="1"/>
            </p:cNvSpPr>
            <p:nvPr/>
          </p:nvSpPr>
          <p:spPr bwMode="auto">
            <a:xfrm>
              <a:off x="224438" y="4989140"/>
              <a:ext cx="3139908" cy="3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1350" dirty="0">
                  <a:solidFill>
                    <a:srgbClr val="002060"/>
                  </a:solidFill>
                </a:rPr>
                <a:t>Enterprises of Other Spheres</a:t>
              </a:r>
              <a:r>
                <a:rPr lang="ru-RU" sz="1350" dirty="0">
                  <a:solidFill>
                    <a:srgbClr val="002060"/>
                  </a:solidFill>
                </a:rPr>
                <a:t> (8)</a:t>
              </a:r>
              <a:endParaRPr lang="en-GB" sz="1350" dirty="0">
                <a:solidFill>
                  <a:srgbClr val="002060"/>
                </a:solidFill>
              </a:endParaRPr>
            </a:p>
          </p:txBody>
        </p:sp>
      </p:grpSp>
      <p:sp>
        <p:nvSpPr>
          <p:cNvPr id="34" name="Овал 36"/>
          <p:cNvSpPr/>
          <p:nvPr/>
        </p:nvSpPr>
        <p:spPr bwMode="auto">
          <a:xfrm>
            <a:off x="3408356" y="2267482"/>
            <a:ext cx="2630244" cy="2599637"/>
          </a:xfrm>
          <a:prstGeom prst="ellipse">
            <a:avLst/>
          </a:prstGeom>
          <a:gradFill flip="none" rotWithShape="1">
            <a:gsLst>
              <a:gs pos="50000">
                <a:srgbClr val="002B97"/>
              </a:gs>
              <a:gs pos="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7873" tIns="33937" rIns="67873" bIns="33937" numCol="1" rtlCol="0" anchor="ctr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en-US" sz="1200" dirty="0">
                <a:solidFill>
                  <a:srgbClr val="92D050"/>
                </a:solidFill>
                <a:latin typeface="Times New Roman" panose="02020603050405020304" pitchFamily="18" charset="0"/>
              </a:rPr>
              <a:t>STOCKS AND SHARES IN  </a:t>
            </a:r>
          </a:p>
          <a:p>
            <a:pPr algn="ctr">
              <a:buNone/>
            </a:pPr>
            <a:r>
              <a:rPr lang="en-US" sz="1200" dirty="0">
                <a:solidFill>
                  <a:srgbClr val="92D050"/>
                </a:solidFill>
                <a:latin typeface="Times New Roman" panose="02020603050405020304" pitchFamily="18" charset="0"/>
              </a:rPr>
              <a:t>68 LARGE ENTRPRISES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284865" y="44624"/>
            <a:ext cx="8463599" cy="558041"/>
          </a:xfrm>
          <a:prstGeom prst="rect">
            <a:avLst/>
          </a:prstGeom>
        </p:spPr>
        <p:txBody>
          <a:bodyPr/>
          <a:lstStyle/>
          <a:p>
            <a:pPr eaLnBrk="0" hangingPunct="0">
              <a:buFontTx/>
              <a:buNone/>
              <a:defRPr/>
            </a:pP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Program for Expansion of the private sector’s share in the economy</a:t>
            </a:r>
            <a:endParaRPr lang="ru-RU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12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64704" y="53752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Strong </a:t>
            </a:r>
            <a:r>
              <a:rPr lang="it-IT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collaboration</a:t>
            </a:r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153" y="2492896"/>
            <a:ext cx="16448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tx2"/>
                </a:solidFill>
              </a:rPr>
              <a:t>Italian </a:t>
            </a:r>
          </a:p>
          <a:p>
            <a:pPr algn="ctr"/>
            <a:r>
              <a:rPr lang="it-IT" sz="4000" b="1" dirty="0" smtClean="0">
                <a:solidFill>
                  <a:schemeClr val="tx2"/>
                </a:solidFill>
              </a:rPr>
              <a:t>PMI</a:t>
            </a:r>
            <a:endParaRPr lang="it-IT" sz="4000" b="1" dirty="0">
              <a:solidFill>
                <a:schemeClr val="tx2"/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3204443" y="2619117"/>
            <a:ext cx="2879725" cy="8198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6315886" y="2493100"/>
            <a:ext cx="1619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tx2"/>
                </a:solidFill>
              </a:rPr>
              <a:t>Uzbek </a:t>
            </a:r>
          </a:p>
          <a:p>
            <a:pPr algn="ctr"/>
            <a:r>
              <a:rPr lang="it-IT" sz="4000" b="1" dirty="0" smtClean="0">
                <a:solidFill>
                  <a:schemeClr val="tx2"/>
                </a:solidFill>
              </a:rPr>
              <a:t>PMI</a:t>
            </a:r>
            <a:endParaRPr lang="it-IT" sz="40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Turin Polytechnic University in Tashkent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C:\Documents and Settings\a.khakberdiev\Рабочий стол\Тури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496" y="1340768"/>
            <a:ext cx="5367323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319799" y="2132856"/>
            <a:ext cx="367240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Established</a:t>
            </a:r>
            <a:r>
              <a:rPr lang="ru-RU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on April 27, </a:t>
            </a:r>
            <a:r>
              <a:rPr lang="ru-RU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2009</a:t>
            </a: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under the decree  of the  President of the Republic of Uzbekistan</a:t>
            </a:r>
            <a:r>
              <a:rPr lang="en-US" altLang="ru-RU" sz="18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ru-RU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№</a:t>
            </a: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1106</a:t>
            </a:r>
            <a:endParaRPr lang="ru-RU" altLang="ru-RU" sz="1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319799" y="3429000"/>
            <a:ext cx="442912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 smtClean="0">
                <a:solidFill>
                  <a:schemeClr val="tx2"/>
                </a:solidFill>
                <a:latin typeface="+mn-lt"/>
              </a:rPr>
              <a:t>201</a:t>
            </a:r>
            <a:r>
              <a:rPr lang="it-IT" altLang="ru-RU" sz="1800" b="1" dirty="0" smtClean="0">
                <a:solidFill>
                  <a:schemeClr val="tx2"/>
                </a:solidFill>
                <a:latin typeface="+mn-lt"/>
              </a:rPr>
              <a:t>6</a:t>
            </a:r>
            <a:r>
              <a:rPr lang="en-US" altLang="ru-RU" sz="1800" b="1" dirty="0" smtClean="0">
                <a:solidFill>
                  <a:schemeClr val="tx2"/>
                </a:solidFill>
                <a:latin typeface="+mn-lt"/>
              </a:rPr>
              <a:t>: </a:t>
            </a:r>
            <a:r>
              <a:rPr lang="en-US" altLang="ru-RU" sz="1800" b="1" u="sng" dirty="0" smtClean="0">
                <a:solidFill>
                  <a:schemeClr val="tx2"/>
                </a:solidFill>
                <a:latin typeface="+mn-lt"/>
              </a:rPr>
              <a:t>700</a:t>
            </a:r>
            <a:r>
              <a:rPr lang="en-US" altLang="ru-RU" sz="1800" b="1" dirty="0" smtClean="0">
                <a:solidFill>
                  <a:schemeClr val="tx2"/>
                </a:solidFill>
                <a:latin typeface="+mn-lt"/>
              </a:rPr>
              <a:t> students</a:t>
            </a:r>
            <a:endParaRPr lang="ru-RU" altLang="ru-RU" sz="1800" i="1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1800" b="1" u="sng" dirty="0">
                <a:solidFill>
                  <a:schemeClr val="tx2"/>
                </a:solidFill>
                <a:latin typeface="+mn-lt"/>
              </a:rPr>
              <a:t>FACULTIES</a:t>
            </a:r>
            <a:r>
              <a:rPr lang="en-US" altLang="ru-RU" sz="1800" b="1" u="sng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altLang="ru-RU" sz="160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mechanical </a:t>
            </a: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engineering;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power engineering</a:t>
            </a:r>
            <a:r>
              <a:rPr lang="en-US" altLang="ru-RU" sz="1800" i="1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civil engineering </a:t>
            </a:r>
            <a:r>
              <a:rPr lang="en-US" altLang="ru-RU" sz="1800" i="1" dirty="0">
                <a:solidFill>
                  <a:schemeClr val="tx2"/>
                </a:solidFill>
                <a:latin typeface="+mn-lt"/>
              </a:rPr>
              <a:t>&amp; </a:t>
            </a:r>
            <a:r>
              <a:rPr lang="en-US" altLang="ru-RU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architecture</a:t>
            </a:r>
            <a:endParaRPr lang="ru-RU" altLang="ru-RU" sz="1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2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84976" cy="1143000"/>
          </a:xfrm>
        </p:spPr>
        <p:txBody>
          <a:bodyPr>
            <a:noAutofit/>
          </a:bodyPr>
          <a:lstStyle/>
          <a:p>
            <a:pPr algn="l"/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Cooperation between Uzbekistan and Italy </a:t>
            </a:r>
            <a:r>
              <a:rPr lang="en-US" altLang="ru-RU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</a:t>
            </a:r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trade and economic sphere (€ </a:t>
            </a:r>
            <a:r>
              <a:rPr lang="en-US" altLang="ru-RU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Mln</a:t>
            </a:r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.)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472485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Char char="•"/>
            </a:pPr>
            <a:r>
              <a:rPr lang="en-US" altLang="ru-RU" sz="1600" b="1" dirty="0" smtClean="0">
                <a:solidFill>
                  <a:schemeClr val="tx2"/>
                </a:solidFill>
              </a:rPr>
              <a:t>   </a:t>
            </a:r>
            <a:r>
              <a:rPr lang="en-US" altLang="ru-RU" i="1" dirty="0" smtClean="0">
                <a:solidFill>
                  <a:schemeClr val="tx2"/>
                </a:solidFill>
              </a:rPr>
              <a:t>STRUCTURE OF EXPORT: </a:t>
            </a:r>
            <a:r>
              <a:rPr lang="en-US" altLang="ru-RU" b="1" i="1" dirty="0" smtClean="0">
                <a:solidFill>
                  <a:schemeClr val="tx2"/>
                </a:solidFill>
              </a:rPr>
              <a:t>textile, thread, cotton, dried fruit.</a:t>
            </a:r>
          </a:p>
          <a:p>
            <a:pPr algn="just">
              <a:spcBef>
                <a:spcPct val="0"/>
              </a:spcBef>
            </a:pPr>
            <a:endParaRPr lang="en-US" altLang="ru-RU" b="1" dirty="0" smtClean="0">
              <a:solidFill>
                <a:schemeClr val="tx2"/>
              </a:solidFill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en-US" altLang="ru-RU" b="1" dirty="0" smtClean="0">
                <a:solidFill>
                  <a:schemeClr val="tx2"/>
                </a:solidFill>
              </a:rPr>
              <a:t>  </a:t>
            </a:r>
            <a:r>
              <a:rPr lang="en-US" altLang="ru-RU" i="1" dirty="0" smtClean="0">
                <a:solidFill>
                  <a:schemeClr val="tx2"/>
                </a:solidFill>
              </a:rPr>
              <a:t>LIST OF IMPORT: </a:t>
            </a:r>
            <a:r>
              <a:rPr lang="en-US" altLang="ru-RU" b="1" i="1" dirty="0" smtClean="0">
                <a:solidFill>
                  <a:schemeClr val="tx2"/>
                </a:solidFill>
              </a:rPr>
              <a:t>electric and</a:t>
            </a:r>
            <a:r>
              <a:rPr lang="ru-RU" altLang="ru-RU" b="1" i="1" dirty="0" smtClean="0">
                <a:solidFill>
                  <a:schemeClr val="tx2"/>
                </a:solidFill>
              </a:rPr>
              <a:t> </a:t>
            </a:r>
            <a:r>
              <a:rPr lang="en-US" altLang="ru-RU" b="1" i="1" dirty="0" smtClean="0">
                <a:solidFill>
                  <a:schemeClr val="tx2"/>
                </a:solidFill>
              </a:rPr>
              <a:t>mechanic equipment, automobile spare parts, plastic materials, pharmaceutical and construction materials.</a:t>
            </a:r>
            <a:endParaRPr lang="ru-RU" altLang="ru-RU" b="1" i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27</a:t>
            </a:fld>
            <a:endParaRPr lang="it-IT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47960014"/>
              </p:ext>
            </p:extLst>
          </p:nvPr>
        </p:nvGraphicFramePr>
        <p:xfrm>
          <a:off x="4644008" y="1412776"/>
          <a:ext cx="4871864" cy="3159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207692"/>
              </p:ext>
            </p:extLst>
          </p:nvPr>
        </p:nvGraphicFramePr>
        <p:xfrm>
          <a:off x="394547" y="1412777"/>
          <a:ext cx="4141449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43608" y="6093296"/>
            <a:ext cx="1592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/>
              <a:t>Source: Info Mercati Esteri</a:t>
            </a:r>
            <a:endParaRPr lang="it-IT" sz="1000" b="1" dirty="0"/>
          </a:p>
        </p:txBody>
      </p:sp>
    </p:spTree>
    <p:extLst>
      <p:ext uri="{BB962C8B-B14F-4D97-AF65-F5344CB8AC3E}">
        <p14:creationId xmlns:p14="http://schemas.microsoft.com/office/powerpoint/2010/main" val="3626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41784"/>
            <a:ext cx="8784976" cy="1143000"/>
          </a:xfrm>
        </p:spPr>
        <p:txBody>
          <a:bodyPr>
            <a:noAutofit/>
          </a:bodyPr>
          <a:lstStyle/>
          <a:p>
            <a:pPr algn="l"/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Free industrial economic zone “</a:t>
            </a:r>
            <a:r>
              <a:rPr lang="en-US" altLang="ru-RU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Navoi</a:t>
            </a:r>
            <a:r>
              <a:rPr lang="en-US" altLang="ru-RU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 degree of the President of the Republic of Uzbekistan December 2, 2008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C:\Documents and Settings\ws240\Рабочий стол\Схема СИЭЗ новый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781" r="24094" b="781"/>
          <a:stretch>
            <a:fillRect/>
          </a:stretch>
        </p:blipFill>
        <p:spPr bwMode="auto">
          <a:xfrm>
            <a:off x="395536" y="1927373"/>
            <a:ext cx="5696763" cy="452596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84168" y="2643485"/>
            <a:ext cx="370998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20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Territory - 564 ha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Char char="•"/>
            </a:pPr>
            <a:endParaRPr lang="en-US" altLang="ru-RU" sz="20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20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Distance between </a:t>
            </a:r>
            <a:r>
              <a:rPr lang="en-US" altLang="ru-RU" sz="200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Navoi</a:t>
            </a:r>
            <a:r>
              <a:rPr lang="en-US" altLang="ru-RU" sz="20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Char char="•"/>
            </a:pPr>
            <a:endParaRPr lang="en-US" altLang="ru-RU" sz="20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altLang="ru-RU" sz="20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Tashkent – 490 km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altLang="ru-RU" sz="20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Samarkand – 153 km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altLang="ru-RU" sz="20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Bukhara – 110 km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5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44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Uzbekneftegaz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980728"/>
            <a:ext cx="114012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</a:rPr>
              <a:t>Uzbekneftegaz</a:t>
            </a:r>
            <a:r>
              <a:rPr lang="en-US" sz="1600" dirty="0">
                <a:solidFill>
                  <a:schemeClr val="tx2"/>
                </a:solidFill>
              </a:rPr>
              <a:t> w</a:t>
            </a:r>
            <a:r>
              <a:rPr lang="en-US" sz="1600" dirty="0" smtClean="0">
                <a:solidFill>
                  <a:schemeClr val="tx2"/>
                </a:solidFill>
              </a:rPr>
              <a:t>ill </a:t>
            </a:r>
            <a:r>
              <a:rPr lang="en-US" sz="1600" dirty="0">
                <a:solidFill>
                  <a:schemeClr val="tx2"/>
                </a:solidFill>
              </a:rPr>
              <a:t>complete 16 investment projects in </a:t>
            </a:r>
            <a:r>
              <a:rPr lang="en-US" sz="1600" dirty="0" smtClean="0">
                <a:solidFill>
                  <a:schemeClr val="tx2"/>
                </a:solidFill>
              </a:rPr>
              <a:t>2017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</a:rPr>
              <a:t>According to the investment </a:t>
            </a:r>
            <a:r>
              <a:rPr lang="en-US" sz="1600" dirty="0" smtClean="0">
                <a:solidFill>
                  <a:schemeClr val="tx2"/>
                </a:solidFill>
              </a:rPr>
              <a:t>programmed </a:t>
            </a:r>
            <a:r>
              <a:rPr lang="en-US" sz="1600" dirty="0">
                <a:solidFill>
                  <a:schemeClr val="tx2"/>
                </a:solidFill>
              </a:rPr>
              <a:t>for 2017, </a:t>
            </a:r>
            <a:r>
              <a:rPr lang="en-US" sz="1600" dirty="0" err="1">
                <a:solidFill>
                  <a:schemeClr val="tx2"/>
                </a:solidFill>
              </a:rPr>
              <a:t>Uzbekneftegaz</a:t>
            </a:r>
            <a:r>
              <a:rPr lang="en-US" sz="1600" dirty="0">
                <a:solidFill>
                  <a:schemeClr val="tx2"/>
                </a:solidFill>
              </a:rPr>
              <a:t> with foreign </a:t>
            </a:r>
            <a:r>
              <a:rPr lang="en-US" sz="1600" dirty="0" smtClean="0">
                <a:solidFill>
                  <a:schemeClr val="tx2"/>
                </a:solidFill>
              </a:rPr>
              <a:t>partners</a:t>
            </a:r>
          </a:p>
          <a:p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     is </a:t>
            </a:r>
            <a:r>
              <a:rPr lang="en-US" sz="1600" dirty="0">
                <a:solidFill>
                  <a:schemeClr val="tx2"/>
                </a:solidFill>
              </a:rPr>
              <a:t>working on implementation of 50 investment projects.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</a:rPr>
              <a:t>Total cost of the projects is over US$ 21.88 billion.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2"/>
                </a:solidFill>
              </a:rPr>
              <a:t>In </a:t>
            </a:r>
            <a:r>
              <a:rPr lang="en-US" sz="1600" dirty="0">
                <a:solidFill>
                  <a:schemeClr val="tx2"/>
                </a:solidFill>
              </a:rPr>
              <a:t>2017, the volume of investments will be US$ 2.95 billion.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</a:rPr>
              <a:t>Uzbekneftegaz</a:t>
            </a:r>
            <a:r>
              <a:rPr lang="en-US" sz="1600" dirty="0">
                <a:solidFill>
                  <a:schemeClr val="tx2"/>
                </a:solidFill>
              </a:rPr>
              <a:t> is implementing projects on construction of the </a:t>
            </a:r>
            <a:r>
              <a:rPr lang="en-US" sz="1600" dirty="0" err="1">
                <a:solidFill>
                  <a:schemeClr val="tx2"/>
                </a:solidFill>
              </a:rPr>
              <a:t>Kandym</a:t>
            </a:r>
            <a:r>
              <a:rPr lang="en-US" sz="1600" dirty="0">
                <a:solidFill>
                  <a:schemeClr val="tx2"/>
                </a:solidFill>
              </a:rPr>
              <a:t> gas processing plant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,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     </a:t>
            </a:r>
            <a:r>
              <a:rPr lang="en-US" sz="1600" dirty="0" smtClean="0">
                <a:solidFill>
                  <a:schemeClr val="tx2"/>
                </a:solidFill>
              </a:rPr>
              <a:t>the </a:t>
            </a:r>
            <a:r>
              <a:rPr lang="en-US" sz="1600" dirty="0" err="1">
                <a:solidFill>
                  <a:schemeClr val="tx2"/>
                </a:solidFill>
              </a:rPr>
              <a:t>Jizzakh</a:t>
            </a:r>
            <a:r>
              <a:rPr lang="en-US" sz="1600" dirty="0">
                <a:solidFill>
                  <a:schemeClr val="tx2"/>
                </a:solidFill>
              </a:rPr>
              <a:t> oil refinery, development and construction of the geochemical complex based on </a:t>
            </a:r>
          </a:p>
          <a:p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     the </a:t>
            </a:r>
            <a:r>
              <a:rPr lang="en-US" sz="1600" dirty="0">
                <a:solidFill>
                  <a:schemeClr val="tx2"/>
                </a:solidFill>
              </a:rPr>
              <a:t>field “</a:t>
            </a:r>
            <a:r>
              <a:rPr lang="en-US" sz="1600" dirty="0" err="1">
                <a:solidFill>
                  <a:schemeClr val="tx2"/>
                </a:solidFill>
              </a:rPr>
              <a:t>Mustaqillikning</a:t>
            </a:r>
            <a:r>
              <a:rPr lang="en-US" sz="1600" dirty="0">
                <a:solidFill>
                  <a:schemeClr val="tx2"/>
                </a:solidFill>
              </a:rPr>
              <a:t> 25 </a:t>
            </a:r>
            <a:r>
              <a:rPr lang="en-US" sz="1600" dirty="0" err="1">
                <a:solidFill>
                  <a:schemeClr val="tx2"/>
                </a:solidFill>
              </a:rPr>
              <a:t>yilligi</a:t>
            </a:r>
            <a:r>
              <a:rPr lang="en-US" sz="1600" dirty="0">
                <a:solidFill>
                  <a:schemeClr val="tx2"/>
                </a:solidFill>
              </a:rPr>
              <a:t>”.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 </a:t>
            </a:r>
            <a:endParaRPr lang="it-IT" sz="800" dirty="0">
              <a:solidFill>
                <a:schemeClr val="tx2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endParaRPr lang="it-IT" sz="800" dirty="0">
              <a:solidFill>
                <a:schemeClr val="tx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29</a:t>
            </a:fld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750" y="4107345"/>
            <a:ext cx="3888432" cy="258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33260"/>
            <a:ext cx="8064896" cy="499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2840" y="-171400"/>
            <a:ext cx="8229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Uzbekistan</a:t>
            </a:r>
            <a:endParaRPr lang="ru-RU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01872" y="647"/>
            <a:ext cx="8524875" cy="69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Gas to China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30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323528" y="980727"/>
            <a:ext cx="8424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ea typeface="+mj-ea"/>
                <a:cs typeface="+mj-cs"/>
              </a:rPr>
              <a:t>Uzbekneftegaz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will increase the volume of the gas supplies to 10 billion cubic meters a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year</a:t>
            </a:r>
          </a:p>
          <a:p>
            <a:pPr lvl="0" algn="just"/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in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2018-2020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.</a:t>
            </a:r>
          </a:p>
          <a:p>
            <a:pPr lvl="0"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Uzbekistan and Turkmenistan supply to China gas through the Central Asia-China gas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pipeline</a:t>
            </a:r>
          </a:p>
          <a:p>
            <a:pPr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with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the capacity of 50 billion cubic meters a year.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The pipeline has three lines now. </a:t>
            </a: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286945" y="2924944"/>
            <a:ext cx="1980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Gazprom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23527" y="3789040"/>
            <a:ext cx="85032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In 5 April 2017 </a:t>
            </a:r>
            <a:r>
              <a:rPr lang="en-US" sz="1600" dirty="0" err="1">
                <a:solidFill>
                  <a:schemeClr val="tx2"/>
                </a:solidFill>
                <a:ea typeface="+mj-ea"/>
                <a:cs typeface="+mj-cs"/>
              </a:rPr>
              <a:t>Uzbekneftegaz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signed a contract for purchase of 4 billion cubic meters of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gas</a:t>
            </a:r>
          </a:p>
          <a:p>
            <a:pPr lvl="0" algn="just"/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a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year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by Gazprom for a period of up to five years, starting from 2018.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lvl="0" algn="just"/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In April 2017, the sides concluded an agreement on joint exploration and engineering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and</a:t>
            </a:r>
          </a:p>
          <a:p>
            <a:pPr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innovation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works.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Gazprom purchased about 6.2 billion cubic meters of gas from Uzbekistan in 2016.</a:t>
            </a: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70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28539"/>
            <a:ext cx="8229600" cy="4525963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Uzbekistan started construction of a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5.0 MM tons refinery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The state-run project in the </a:t>
            </a:r>
            <a:r>
              <a:rPr lang="en-US" sz="1800" dirty="0" err="1">
                <a:solidFill>
                  <a:schemeClr val="tx2"/>
                </a:solidFill>
                <a:ea typeface="+mj-ea"/>
                <a:cs typeface="+mj-cs"/>
              </a:rPr>
              <a:t>Jizzakh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region bordering oil-rich Kazakhstan will receive crude through a pipeline to be built from Russia through Kazakhstan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The </a:t>
            </a:r>
            <a:r>
              <a:rPr lang="en-US" sz="1800" dirty="0" err="1">
                <a:solidFill>
                  <a:schemeClr val="tx2"/>
                </a:solidFill>
                <a:ea typeface="+mj-ea"/>
                <a:cs typeface="+mj-cs"/>
              </a:rPr>
              <a:t>Jizzakh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refinery will produce more than 3.7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MM tons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of gasoline, more than 700,000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tons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of jet fuel and about 300,000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tons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of other oil products annually, to be sold both domestically and abroad.</a:t>
            </a: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31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251520" y="44624"/>
            <a:ext cx="7353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Oil refinery complex in </a:t>
            </a: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Jizzakh</a:t>
            </a:r>
            <a:r>
              <a:rPr lang="en-US" sz="2400" b="1" i="1" u="sng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region</a:t>
            </a:r>
            <a:r>
              <a:rPr lang="en-US" dirty="0"/>
              <a:t>. </a:t>
            </a: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84" y="3789040"/>
            <a:ext cx="6232360" cy="29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6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972616" y="-904840"/>
            <a:ext cx="1072919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Gas-to-liquids </a:t>
            </a:r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(GTL)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project in Uzbekistan. </a:t>
            </a: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/>
            </a:r>
            <a:b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it-IT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Value</a:t>
            </a:r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: 3.5 </a:t>
            </a:r>
            <a:r>
              <a:rPr lang="it-IT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bn</a:t>
            </a:r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USD. </a:t>
            </a: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Project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on hold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+mn-lt"/>
              </a:rPr>
            </a:br>
            <a:r>
              <a:rPr lang="en-US" sz="1600" dirty="0">
                <a:solidFill>
                  <a:schemeClr val="tx2"/>
                </a:solidFill>
                <a:latin typeface="+mn-lt"/>
              </a:rPr>
              <a:t/>
            </a:r>
            <a:br>
              <a:rPr lang="en-US" sz="1600" dirty="0">
                <a:solidFill>
                  <a:schemeClr val="tx2"/>
                </a:solidFill>
                <a:latin typeface="+mn-lt"/>
              </a:rPr>
            </a:b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66334"/>
            <a:ext cx="7202215" cy="317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32</a:t>
            </a:fld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23528" y="1412776"/>
            <a:ext cx="8481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chemeClr val="tx2"/>
              </a:solidFill>
            </a:endParaRPr>
          </a:p>
          <a:p>
            <a:pPr algn="just"/>
            <a:r>
              <a:rPr lang="en-US" sz="1600" dirty="0">
                <a:solidFill>
                  <a:schemeClr val="tx2"/>
                </a:solidFill>
              </a:rPr>
              <a:t>The construction contract was awarded to Hyundai. The plant will be located 40 km south of </a:t>
            </a:r>
            <a:r>
              <a:rPr lang="en-US" sz="1600" dirty="0" err="1">
                <a:solidFill>
                  <a:schemeClr val="tx2"/>
                </a:solidFill>
              </a:rPr>
              <a:t>Qarshi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</a:p>
          <a:p>
            <a:pPr algn="just"/>
            <a:endParaRPr lang="en-US" sz="1600" dirty="0">
              <a:solidFill>
                <a:schemeClr val="tx2"/>
              </a:solidFill>
            </a:endParaRPr>
          </a:p>
          <a:p>
            <a:pPr algn="just"/>
            <a:r>
              <a:rPr lang="en-US" sz="1600" dirty="0">
                <a:solidFill>
                  <a:schemeClr val="tx2"/>
                </a:solidFill>
              </a:rPr>
              <a:t>This plant will be based on Sasol’s GTL technology and will have a capacity of 1.4 million metric </a:t>
            </a:r>
            <a:r>
              <a:rPr lang="en-US" sz="1600" dirty="0" smtClean="0">
                <a:solidFill>
                  <a:schemeClr val="tx2"/>
                </a:solidFill>
              </a:rPr>
              <a:t>tons</a:t>
            </a:r>
          </a:p>
          <a:p>
            <a:pPr algn="just"/>
            <a:r>
              <a:rPr lang="en-US" sz="1600" dirty="0" smtClean="0">
                <a:solidFill>
                  <a:schemeClr val="tx2"/>
                </a:solidFill>
              </a:rPr>
              <a:t>per </a:t>
            </a:r>
            <a:r>
              <a:rPr lang="en-US" sz="1600" dirty="0">
                <a:solidFill>
                  <a:schemeClr val="tx2"/>
                </a:solidFill>
              </a:rPr>
              <a:t>year, with following </a:t>
            </a:r>
            <a:r>
              <a:rPr lang="en-US" sz="1600" dirty="0" err="1" smtClean="0">
                <a:solidFill>
                  <a:schemeClr val="tx2"/>
                </a:solidFill>
              </a:rPr>
              <a:t>products:GTL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diesel, kerosene, naphtha and liquid petroleum gas. </a:t>
            </a:r>
            <a:endParaRPr lang="en-US" sz="1600" dirty="0" smtClean="0">
              <a:solidFill>
                <a:schemeClr val="tx2"/>
              </a:solidFill>
            </a:endParaRPr>
          </a:p>
          <a:p>
            <a:pPr algn="just"/>
            <a:r>
              <a:rPr lang="en-US" sz="1600" dirty="0" smtClean="0">
                <a:solidFill>
                  <a:schemeClr val="tx2"/>
                </a:solidFill>
              </a:rPr>
              <a:t>The </a:t>
            </a:r>
            <a:r>
              <a:rPr lang="en-US" sz="1600" dirty="0">
                <a:solidFill>
                  <a:schemeClr val="tx2"/>
                </a:solidFill>
              </a:rPr>
              <a:t>front-end engineering activities was executed by Technip’s operating center in Rome.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837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51520" y="101531"/>
            <a:ext cx="104411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Ustyurt</a:t>
            </a:r>
            <a:r>
              <a:rPr lang="en-US" b="1" dirty="0">
                <a:latin typeface="Calibri"/>
                <a:ea typeface="Calibri"/>
                <a:cs typeface="Times New Roman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Gas Chemical Complex (GCC) </a:t>
            </a: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in</a:t>
            </a:r>
          </a:p>
          <a:p>
            <a:pPr eaLnBrk="1" hangingPunct="1">
              <a:defRPr/>
            </a:pPr>
            <a:r>
              <a:rPr lang="en-US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Kungrad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: joint project with South </a:t>
            </a:r>
            <a:endParaRPr lang="en-US" sz="3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Korean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partners for </a:t>
            </a: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Uz-Kor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Gas Chemical JV</a:t>
            </a:r>
          </a:p>
          <a:p>
            <a:pPr algn="ctr" eaLnBrk="1" hangingPunct="1">
              <a:defRPr/>
            </a:pPr>
            <a:endParaRPr lang="en-US" b="1" i="1" u="sng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935" y="1988840"/>
            <a:ext cx="76064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4.5 BCM of gas per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year;</a:t>
            </a:r>
          </a:p>
          <a:p>
            <a:pPr algn="just"/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400,000 tons of high density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polyethylene;</a:t>
            </a:r>
          </a:p>
          <a:p>
            <a:pPr algn="just"/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100,000 tons of polypropylene, tank gas, distillate pyrolysis and pyrolysis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oil;</a:t>
            </a:r>
          </a:p>
          <a:p>
            <a:pPr algn="just"/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total cost $3.9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billion;</a:t>
            </a:r>
          </a:p>
          <a:p>
            <a:pPr algn="just"/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direct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investments of South Korean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companies.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06" y="4014120"/>
            <a:ext cx="3687778" cy="22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8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44016" y="44624"/>
            <a:ext cx="9036496" cy="132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b="1" i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Construction of a new plant for hydrocarbons pyrolysis for </a:t>
            </a: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Uz-Kor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Gas Chemical JV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851249"/>
            <a:ext cx="8352927" cy="85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Value: $300 million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Timeframe: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2017-2019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08" y="2924944"/>
            <a:ext cx="5507596" cy="367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2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51520" y="44624"/>
            <a:ext cx="9036496" cy="132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Enhancing</a:t>
            </a:r>
            <a:r>
              <a:rPr lang="en-US" b="1" i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the production capacity of the </a:t>
            </a: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Shurtan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Gas Chemical Complex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9" y="1632813"/>
            <a:ext cx="8352927" cy="244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Value: $570 million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Timeframe: 2016-2019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The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Shurtan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Gas Chemical Complex  already processes 3.9 BCM of gas each year, and this will be extended further with a $570 million project to enhance capacity.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649193"/>
            <a:ext cx="3024336" cy="102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29" y="3968350"/>
            <a:ext cx="3939663" cy="162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0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23528" y="44624"/>
            <a:ext cx="9036496" cy="69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Modernization</a:t>
            </a:r>
            <a:r>
              <a:rPr lang="en-US" b="1" i="1" u="sng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of the Bukhara Oil Refinery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980728"/>
            <a:ext cx="8352927" cy="2017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Value: $348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million;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Timeframe: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2019-2021;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Modernization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of the Bukhara oil refinery will begin in 2019 to bring its production capacity to 2.5 million tons per year.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84" y="3018356"/>
            <a:ext cx="6232360" cy="29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6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23528" y="332656"/>
            <a:ext cx="85248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/>
              <a:t> </a:t>
            </a:r>
            <a:r>
              <a:rPr lang="en-US" sz="1600" b="1" dirty="0" smtClean="0"/>
              <a:t> </a:t>
            </a:r>
          </a:p>
          <a:p>
            <a:pPr eaLnBrk="1" hangingPunct="1">
              <a:defRPr/>
            </a:pPr>
            <a:endParaRPr lang="en-US" b="1" dirty="0" smtClean="0"/>
          </a:p>
          <a:p>
            <a:pPr>
              <a:defRPr/>
            </a:pP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Lukoil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has been actively involved in major projects in Uzbekistan. The on-going projects entered within the frame of agreements on extraction of gas, gas condensate and oil fields signed in 2004.</a:t>
            </a:r>
          </a:p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Lukoil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is investing 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over $ 5 million in two PSA gas projects in Uzbekistan </a:t>
            </a:r>
          </a:p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Kandym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Khauzak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-Shady.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The 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design capacity will be 8 </a:t>
            </a:r>
            <a:r>
              <a:rPr lang="en-US" dirty="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bcm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of 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gas per year.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South-West 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Gissar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. Start-up of new facilities is scheduled for beginning of 2017, investments will exceed 1 billion US dollars, gas production is 4.8 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bcm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annually.</a:t>
            </a:r>
          </a:p>
          <a:p>
            <a:pPr algn="just" eaLnBrk="1" hangingPunct="1">
              <a:defRPr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93" y="4166942"/>
            <a:ext cx="4090491" cy="25571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37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323528" y="46365"/>
            <a:ext cx="153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LUKOIL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30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23528" y="68431"/>
            <a:ext cx="8524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Lukoil</a:t>
            </a:r>
            <a:r>
              <a:rPr lang="en-US" b="1" i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b="1" i="1" u="sng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Construction of a gas processing plant at the </a:t>
            </a: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Kandym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field group deposits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340768"/>
            <a:ext cx="810779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Value: $2.66 billion</a:t>
            </a:r>
          </a:p>
          <a:p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Timeframe: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2015-2019</a:t>
            </a:r>
          </a:p>
          <a:p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Entirely funded by Lukoil, this project involves construction of a gas processing plant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fed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by deposits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at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the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Kandym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,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Khauzak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, Shady and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Kungrad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fields. Once completed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in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2019,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this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project will add an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annual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production and processing capacity of 8.1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BCM of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natural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gas.</a:t>
            </a:r>
            <a:r>
              <a:rPr lang="it-IT" dirty="0" smtClean="0">
                <a:solidFill>
                  <a:schemeClr val="tx2"/>
                </a:solidFill>
                <a:ea typeface="+mj-ea"/>
                <a:cs typeface="+mj-cs"/>
              </a:rPr>
              <a:t>C</a:t>
            </a:r>
            <a:r>
              <a:rPr lang="en-US" dirty="0" err="1" smtClean="0">
                <a:solidFill>
                  <a:schemeClr val="tx2"/>
                </a:solidFill>
                <a:ea typeface="+mj-ea"/>
                <a:cs typeface="+mj-cs"/>
              </a:rPr>
              <a:t>onstruction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hardware will be supplied by the South Korean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Hyundai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Engineering.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840" y="378904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38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98431"/>
            <a:ext cx="4824536" cy="23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39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316786" y="44624"/>
            <a:ext cx="7711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Hydropower</a:t>
            </a:r>
            <a:r>
              <a:rPr lang="it-IT" dirty="0" smtClean="0"/>
              <a:t>  </a:t>
            </a:r>
            <a:r>
              <a:rPr lang="it-IT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sector</a:t>
            </a:r>
            <a:r>
              <a:rPr lang="it-IT" dirty="0" smtClean="0"/>
              <a:t>.</a:t>
            </a:r>
            <a:r>
              <a:rPr lang="en-US" dirty="0"/>
              <a:t> </a:t>
            </a: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Uzbekhydroenergo</a:t>
            </a:r>
            <a:r>
              <a:rPr lang="en-US" dirty="0"/>
              <a:t>.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323528" y="908720"/>
            <a:ext cx="97210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Uzbekhydroenergo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will implement a unified technical policy in the field of electric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power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production at hydroelectric power stations.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Uzbekistan will direct US$2.65 billion for development of hydropower sector in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 2017-2021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according President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Shavkat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Mirziyoyev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decree.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Within the framework of the program, Uzbekistan plans to implement 18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 construction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projects and 14 projects for modernization of hydroelectric power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 stations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with total cost of </a:t>
            </a: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US$ 2.65 billion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318"/>
            <a:ext cx="3744416" cy="2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9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Italia - Uzbekistan</a:t>
            </a:r>
            <a:endParaRPr lang="ru-RU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7" descr="mappa da usar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3836" y="1810257"/>
            <a:ext cx="7716327" cy="410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2123728" y="3722549"/>
            <a:ext cx="3528392" cy="49244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Distanza 4.630 Km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22549"/>
            <a:ext cx="713656" cy="4754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81340"/>
            <a:ext cx="65881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828799" cy="58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54431" y="2934181"/>
            <a:ext cx="571500" cy="3810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2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630" y="692696"/>
            <a:ext cx="9007898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The program of measures for the further development of hydropower also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 includes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42 promising projects with an approximate cost of about </a:t>
            </a:r>
            <a:r>
              <a:rPr lang="en-US" sz="1800" b="1" dirty="0">
                <a:solidFill>
                  <a:schemeClr val="tx2"/>
                </a:solidFill>
                <a:ea typeface="+mj-ea"/>
                <a:cs typeface="+mj-cs"/>
              </a:rPr>
              <a:t>US$ 1.7 billion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 These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projects will be implemented by 2030.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Uzbekistan will use US$1.64 billion of its own funds for implementation of the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 program.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The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Country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will also attract US$1.009 billion funds of international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and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foreign financial institutions.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Implementation of the program will allow Uzbekistan to increase the capacity of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hydroelectric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power stations by 1.7 times to 3,038 MW by 2026. As a result, the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share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of hydropower in the structure of generating capacities will increase from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12.7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% to 15.8%</a:t>
            </a: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40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316786" y="44624"/>
            <a:ext cx="7711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Hydropower</a:t>
            </a:r>
            <a:r>
              <a:rPr lang="it-IT" dirty="0" smtClean="0"/>
              <a:t>  </a:t>
            </a:r>
            <a:r>
              <a:rPr lang="it-IT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sector</a:t>
            </a:r>
            <a:r>
              <a:rPr lang="it-IT" dirty="0" smtClean="0"/>
              <a:t>.</a:t>
            </a:r>
            <a:r>
              <a:rPr lang="en-US" dirty="0"/>
              <a:t> </a:t>
            </a:r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Uzbekhydroenergo</a:t>
            </a:r>
            <a:r>
              <a:rPr lang="en-US" dirty="0"/>
              <a:t>. 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44832"/>
            <a:ext cx="3816424" cy="207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0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41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323528" y="46365"/>
            <a:ext cx="3672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Renewable</a:t>
            </a:r>
            <a:r>
              <a:rPr lang="en-US" b="1" dirty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energy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520" y="987693"/>
            <a:ext cx="79716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Uzbek President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Shavkat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j-ea"/>
                <a:cs typeface="+mj-cs"/>
              </a:rPr>
              <a:t>Mirziyoyev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approved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targeted parameters on further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development of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renewable energy.</a:t>
            </a:r>
          </a:p>
          <a:p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The purpose is to increase share of renewable energy in structure of generating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capacities from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12.7% to 19.7% by 2025, including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algn="ctr"/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    - hydro power from 12.7% to 15.8%, </a:t>
            </a:r>
          </a:p>
          <a:p>
            <a:pPr algn="ctr"/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    - solar energy to 2.3% </a:t>
            </a:r>
          </a:p>
          <a:p>
            <a:pPr algn="ctr"/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    - wind energy to 1.6%.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54078"/>
            <a:ext cx="3096344" cy="305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6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42</a:t>
            </a:fld>
            <a:endParaRPr lang="it-IT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83" y="3573016"/>
            <a:ext cx="3888432" cy="25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107" y="620688"/>
            <a:ext cx="82799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The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President of Uzbekistan approved implementation of </a:t>
            </a: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810 projects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for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development of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renewable energy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for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a total sum of </a:t>
            </a: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US$ 5.3 billion in 2017-2025</a:t>
            </a:r>
            <a:r>
              <a:rPr lang="en-US" dirty="0"/>
              <a:t>. </a:t>
            </a:r>
            <a:endParaRPr lang="en-US" dirty="0" smtClean="0"/>
          </a:p>
          <a:p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Moreover: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It  is  planned to replace 17,250 heating boilers in 6,330 organizations of the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Ministry of Public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Education, Healthcare and Center for secondary and professional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education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.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In 2017-2021, Uzbekistan will replace 879 pumps and 1,523 electric motors in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water management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organizations. This will save 807.3 million kilowatt-hours of </a:t>
            </a:r>
            <a:endParaRPr lang="en-US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    electricity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. 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323199" y="46365"/>
            <a:ext cx="3672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Renewable</a:t>
            </a:r>
            <a:r>
              <a:rPr lang="en-US" b="1" dirty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energy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26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43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251520" y="44624"/>
            <a:ext cx="2660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Biogas</a:t>
            </a:r>
            <a:r>
              <a:rPr lang="it-IT" dirty="0" smtClean="0"/>
              <a:t> </a:t>
            </a:r>
            <a:r>
              <a:rPr lang="it-IT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plants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92696"/>
            <a:ext cx="86409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Uzbekistan plans to install biogas plants at 726 large livestock and poultry farms by 2020.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According to the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program,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biogas plants will be installed at 75 large livestock and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poultry</a:t>
            </a:r>
          </a:p>
          <a:p>
            <a:pPr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farms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in 2017, 291 in 2018 and 360 in 2019.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The Country started production of biogas plants at 8 domestic enterprises, including on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the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basis of Oil and Gas and Chemical Engineering Plant.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The resolution underlined that </a:t>
            </a:r>
            <a:r>
              <a:rPr lang="en-US" sz="1600" dirty="0" err="1">
                <a:solidFill>
                  <a:schemeClr val="tx2"/>
                </a:solidFill>
                <a:ea typeface="+mj-ea"/>
                <a:cs typeface="+mj-cs"/>
              </a:rPr>
              <a:t>Uzbekneftegaz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, </a:t>
            </a:r>
            <a:r>
              <a:rPr lang="en-US" sz="1600" dirty="0" err="1">
                <a:solidFill>
                  <a:schemeClr val="tx2"/>
                </a:solidFill>
                <a:ea typeface="+mj-ea"/>
                <a:cs typeface="+mj-cs"/>
              </a:rPr>
              <a:t>Agrobank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and Poly International Holding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(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China) signed a memorandum on cooperation in organization of joint production of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modern</a:t>
            </a:r>
          </a:p>
          <a:p>
            <a:pPr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biogas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plants worth US$10 million.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algn="just"/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Currently, biogas plants have been installed in 45 livestock and poultry farms of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Uzbekistan</a:t>
            </a:r>
          </a:p>
          <a:p>
            <a:pPr algn="just"/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     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with a total annual capacity of 1.1 million cubic meters of biogas.</a:t>
            </a: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 </a:t>
            </a: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65104"/>
            <a:ext cx="3888432" cy="234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5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Uzbek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Automobile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Industry ( </a:t>
            </a:r>
            <a:r>
              <a:rPr lang="en-US" sz="1800" dirty="0" err="1" smtClean="0">
                <a:solidFill>
                  <a:schemeClr val="tx2"/>
                </a:solidFill>
                <a:ea typeface="+mj-ea"/>
                <a:cs typeface="+mj-cs"/>
              </a:rPr>
              <a:t>Uzavtosanoat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) will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implement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51 projects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for US$ 834.9 million in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2017-2021(Jun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16, 2017)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It is expected that Uzbekistan will produce 122,000 cars in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2017.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Uzbekistan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plans to increase production of cars from 88,200 in 2016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 to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240,000 in 2021.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44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251520" y="44624"/>
            <a:ext cx="2801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Uzavtosanoat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88312"/>
            <a:ext cx="4602088" cy="316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03237"/>
            <a:ext cx="8229600" cy="4525963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Senate of </a:t>
            </a:r>
            <a:r>
              <a:rPr lang="en-US" sz="1800" dirty="0" err="1">
                <a:solidFill>
                  <a:schemeClr val="tx2"/>
                </a:solidFill>
                <a:ea typeface="+mj-ea"/>
                <a:cs typeface="+mj-cs"/>
              </a:rPr>
              <a:t>Oliy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err="1">
                <a:solidFill>
                  <a:schemeClr val="tx2"/>
                </a:solidFill>
                <a:ea typeface="+mj-ea"/>
                <a:cs typeface="+mj-cs"/>
              </a:rPr>
              <a:t>Majlis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of Uzbekistan ratified the inclusion of the "textile protocol"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    to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the agreement on partnership and cooperation between the EU and Uzbekistan.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lvl="0" indent="0">
              <a:buNone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This document will make it possible to introduce the most-favored-nation treatment for textiles from Uzbekistan.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The document is aimed at reducing duties on import of textiles from Uzbekistan, which will facilitate the trade in cotton and textile products between Uzbekistan and the EU. </a:t>
            </a: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On </a:t>
            </a:r>
            <a:r>
              <a:rPr lang="en-US" sz="1800" dirty="0">
                <a:solidFill>
                  <a:schemeClr val="tx2"/>
                </a:solidFill>
                <a:ea typeface="+mj-ea"/>
                <a:cs typeface="+mj-cs"/>
              </a:rPr>
              <a:t>Sept. 13-15, Tashkent will host the 14th edition of the exhibition </a:t>
            </a:r>
            <a:r>
              <a:rPr lang="en-US" sz="1800" b="1" dirty="0" smtClean="0">
                <a:solidFill>
                  <a:schemeClr val="tx2"/>
                </a:solidFill>
                <a:ea typeface="+mj-ea"/>
                <a:cs typeface="+mj-cs"/>
              </a:rPr>
              <a:t>CAITME</a:t>
            </a:r>
            <a:r>
              <a:rPr lang="en-US" sz="1800" dirty="0" smtClean="0">
                <a:solidFill>
                  <a:schemeClr val="tx2"/>
                </a:solidFill>
                <a:ea typeface="+mj-ea"/>
                <a:cs typeface="+mj-cs"/>
              </a:rPr>
              <a:t> and </a:t>
            </a:r>
            <a:r>
              <a:rPr lang="it-IT" sz="1800" b="1" i="1" dirty="0" err="1" smtClean="0">
                <a:solidFill>
                  <a:schemeClr val="tx2"/>
                </a:solidFill>
                <a:ea typeface="+mj-ea"/>
                <a:cs typeface="+mj-cs"/>
              </a:rPr>
              <a:t>Textile</a:t>
            </a:r>
            <a:r>
              <a:rPr lang="it-IT" sz="1800" b="1" i="1" dirty="0">
                <a:solidFill>
                  <a:schemeClr val="tx2"/>
                </a:solidFill>
                <a:ea typeface="+mj-ea"/>
                <a:cs typeface="+mj-cs"/>
              </a:rPr>
              <a:t> Expo </a:t>
            </a:r>
            <a:r>
              <a:rPr lang="it-IT" sz="1800" b="1" i="1" dirty="0" smtClean="0">
                <a:solidFill>
                  <a:schemeClr val="tx2"/>
                </a:solidFill>
                <a:ea typeface="+mj-ea"/>
                <a:cs typeface="+mj-cs"/>
              </a:rPr>
              <a:t>Uzbekistan: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Italian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 stand by ICE and ACIMIT. </a:t>
            </a: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t-IT" sz="1800" dirty="0">
                <a:solidFill>
                  <a:schemeClr val="tx2"/>
                </a:solidFill>
                <a:ea typeface="+mj-ea"/>
                <a:cs typeface="+mj-cs"/>
              </a:rPr>
              <a:t>More </a:t>
            </a:r>
            <a:r>
              <a:rPr lang="it-IT" sz="1800" dirty="0" err="1">
                <a:solidFill>
                  <a:schemeClr val="tx2"/>
                </a:solidFill>
                <a:ea typeface="+mj-ea"/>
                <a:cs typeface="+mj-cs"/>
              </a:rPr>
              <a:t>than</a:t>
            </a:r>
            <a:r>
              <a:rPr lang="it-IT" sz="1800" dirty="0">
                <a:solidFill>
                  <a:schemeClr val="tx2"/>
                </a:solidFill>
                <a:ea typeface="+mj-ea"/>
                <a:cs typeface="+mj-cs"/>
              </a:rPr>
              <a:t> 6000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visitors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it-IT" sz="1800" dirty="0">
                <a:solidFill>
                  <a:schemeClr val="tx2"/>
                </a:solidFill>
                <a:ea typeface="+mj-ea"/>
                <a:cs typeface="+mj-cs"/>
              </a:rPr>
              <a:t>in the last </a:t>
            </a:r>
            <a:r>
              <a:rPr lang="it-IT" sz="1800" dirty="0" err="1">
                <a:solidFill>
                  <a:schemeClr val="tx2"/>
                </a:solidFill>
                <a:ea typeface="+mj-ea"/>
                <a:cs typeface="+mj-cs"/>
              </a:rPr>
              <a:t>edition</a:t>
            </a:r>
            <a:r>
              <a:rPr lang="it-IT" sz="18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45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251520" y="44624"/>
            <a:ext cx="3097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Textile</a:t>
            </a:r>
            <a:r>
              <a:rPr lang="en-US" b="1" dirty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protocol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5229200"/>
            <a:ext cx="2396152" cy="159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3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16024" y="44624"/>
            <a:ext cx="9036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UZBEKENERGO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95597" y="934849"/>
            <a:ext cx="85248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The </a:t>
            </a:r>
            <a:r>
              <a:rPr lang="en-US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Power Industry of Uzbekistan operates in the framework of the State Joint Stock Company ”</a:t>
            </a:r>
            <a:r>
              <a:rPr lang="en-US" sz="160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Uzbekenergo</a:t>
            </a:r>
            <a:r>
              <a:rPr lang="en-US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”.  The company structure includes 53 enterprises and organizations, 39 open joint-stock companies, 11 unitary 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enterprises.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As for now, the company performs the centralized electric power supply to national economy and population, and also sale of thermal energy to industrial and domestic consumers.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UZBEKENERGO will invest in </a:t>
            </a:r>
            <a:r>
              <a:rPr lang="en-US" sz="1600" b="1" i="1" u="sng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2017 </a:t>
            </a:r>
            <a:r>
              <a:rPr lang="en-US" sz="1600" b="1" i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about 600 MIO USD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42" y="3284984"/>
            <a:ext cx="4248472" cy="350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6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47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323528" y="44624"/>
            <a:ext cx="4202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Fruits</a:t>
            </a:r>
            <a:r>
              <a:rPr lang="en-US" b="1" dirty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and</a:t>
            </a:r>
            <a:r>
              <a:rPr lang="en-US" b="1" dirty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vegetables</a:t>
            </a:r>
            <a:r>
              <a:rPr lang="en-US" b="1" dirty="0"/>
              <a:t> </a:t>
            </a:r>
            <a:endParaRPr lang="it-IT" b="1" dirty="0"/>
          </a:p>
          <a:p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323528" y="764704"/>
            <a:ext cx="81369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endParaRPr lang="it-IT" sz="14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2060"/>
                </a:solidFill>
              </a:rPr>
              <a:t>Uzbekistan </a:t>
            </a:r>
            <a:r>
              <a:rPr lang="en-US" sz="1400" dirty="0">
                <a:solidFill>
                  <a:srgbClr val="002060"/>
                </a:solidFill>
              </a:rPr>
              <a:t>exported to </a:t>
            </a:r>
            <a:r>
              <a:rPr lang="en-US" sz="1400" b="1" dirty="0">
                <a:solidFill>
                  <a:srgbClr val="002060"/>
                </a:solidFill>
              </a:rPr>
              <a:t>Russia</a:t>
            </a:r>
            <a:r>
              <a:rPr lang="en-US" sz="1400" dirty="0">
                <a:solidFill>
                  <a:srgbClr val="002060"/>
                </a:solidFill>
              </a:rPr>
              <a:t>, in 2016, up to </a:t>
            </a:r>
            <a:r>
              <a:rPr lang="en-US" sz="1400" b="1" dirty="0">
                <a:solidFill>
                  <a:srgbClr val="002060"/>
                </a:solidFill>
              </a:rPr>
              <a:t>1 million </a:t>
            </a:r>
            <a:r>
              <a:rPr lang="en-US" sz="1400" b="1" dirty="0" smtClean="0">
                <a:solidFill>
                  <a:srgbClr val="002060"/>
                </a:solidFill>
              </a:rPr>
              <a:t>tons </a:t>
            </a:r>
            <a:r>
              <a:rPr lang="en-US" sz="1400" dirty="0">
                <a:solidFill>
                  <a:srgbClr val="002060"/>
                </a:solidFill>
              </a:rPr>
              <a:t>of agriculture products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Supply of fruits and vegetables to </a:t>
            </a:r>
            <a:r>
              <a:rPr lang="en-US" sz="1400" b="1" dirty="0">
                <a:solidFill>
                  <a:srgbClr val="002060"/>
                </a:solidFill>
              </a:rPr>
              <a:t>Russia</a:t>
            </a:r>
            <a:r>
              <a:rPr lang="en-US" sz="1400" dirty="0">
                <a:solidFill>
                  <a:srgbClr val="002060"/>
                </a:solidFill>
              </a:rPr>
              <a:t> makes up </a:t>
            </a:r>
            <a:r>
              <a:rPr lang="en-US" sz="1400" b="1" dirty="0">
                <a:solidFill>
                  <a:srgbClr val="002060"/>
                </a:solidFill>
              </a:rPr>
              <a:t>60-65% </a:t>
            </a:r>
            <a:r>
              <a:rPr lang="en-US" sz="1400" dirty="0">
                <a:solidFill>
                  <a:srgbClr val="002060"/>
                </a:solidFill>
              </a:rPr>
              <a:t>of total exports of Uzbekistan. </a:t>
            </a:r>
          </a:p>
          <a:p>
            <a:pPr algn="just"/>
            <a:endParaRPr lang="en-US" sz="14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Uzbekistan plans to </a:t>
            </a:r>
            <a:r>
              <a:rPr lang="en-US" sz="1400" b="1" dirty="0">
                <a:solidFill>
                  <a:srgbClr val="002060"/>
                </a:solidFill>
              </a:rPr>
              <a:t>export </a:t>
            </a:r>
            <a:r>
              <a:rPr lang="en-US" sz="1400" dirty="0">
                <a:solidFill>
                  <a:srgbClr val="002060"/>
                </a:solidFill>
              </a:rPr>
              <a:t>560,000 </a:t>
            </a:r>
            <a:r>
              <a:rPr lang="en-US" sz="1400" dirty="0" smtClean="0">
                <a:solidFill>
                  <a:srgbClr val="002060"/>
                </a:solidFill>
              </a:rPr>
              <a:t>tons </a:t>
            </a:r>
            <a:r>
              <a:rPr lang="en-US" sz="1400" dirty="0">
                <a:solidFill>
                  <a:srgbClr val="002060"/>
                </a:solidFill>
              </a:rPr>
              <a:t>of fruits and vegetables for </a:t>
            </a:r>
            <a:r>
              <a:rPr lang="en-US" sz="1400" b="1" dirty="0">
                <a:solidFill>
                  <a:srgbClr val="002060"/>
                </a:solidFill>
              </a:rPr>
              <a:t>US$410 </a:t>
            </a:r>
            <a:r>
              <a:rPr lang="en-US" sz="1400" dirty="0">
                <a:solidFill>
                  <a:srgbClr val="002060"/>
                </a:solidFill>
              </a:rPr>
              <a:t>million </a:t>
            </a:r>
            <a:r>
              <a:rPr lang="en-US" sz="1400" b="1" dirty="0">
                <a:solidFill>
                  <a:srgbClr val="002060"/>
                </a:solidFill>
              </a:rPr>
              <a:t>to Kazakhstan </a:t>
            </a:r>
            <a:r>
              <a:rPr lang="en-US" sz="1400" dirty="0">
                <a:solidFill>
                  <a:srgbClr val="002060"/>
                </a:solidFill>
              </a:rPr>
              <a:t>in 2017.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it-IT" sz="14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rgbClr val="002060"/>
                </a:solidFill>
              </a:rPr>
              <a:t>Uzagroexport</a:t>
            </a:r>
            <a:r>
              <a:rPr lang="en-US" sz="1400" dirty="0">
                <a:solidFill>
                  <a:srgbClr val="002060"/>
                </a:solidFill>
              </a:rPr>
              <a:t> exported 101,800 </a:t>
            </a:r>
            <a:r>
              <a:rPr lang="en-US" sz="1400" dirty="0" smtClean="0">
                <a:solidFill>
                  <a:srgbClr val="002060"/>
                </a:solidFill>
              </a:rPr>
              <a:t>tons </a:t>
            </a:r>
            <a:r>
              <a:rPr lang="en-US" sz="1400" dirty="0">
                <a:solidFill>
                  <a:srgbClr val="002060"/>
                </a:solidFill>
              </a:rPr>
              <a:t>of fruits and vegetables in the first quarter of 2017.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Uzbekistan </a:t>
            </a:r>
            <a:r>
              <a:rPr lang="en-US" sz="1400" b="1" dirty="0">
                <a:solidFill>
                  <a:srgbClr val="002060"/>
                </a:solidFill>
              </a:rPr>
              <a:t>exports </a:t>
            </a:r>
            <a:r>
              <a:rPr lang="en-US" sz="1400" dirty="0">
                <a:solidFill>
                  <a:srgbClr val="002060"/>
                </a:solidFill>
              </a:rPr>
              <a:t>fruits, vegetables and processed products </a:t>
            </a:r>
            <a:r>
              <a:rPr lang="en-US" sz="1400" b="1" dirty="0">
                <a:solidFill>
                  <a:srgbClr val="002060"/>
                </a:solidFill>
              </a:rPr>
              <a:t>to over 50 </a:t>
            </a:r>
            <a:r>
              <a:rPr lang="en-US" sz="1400" b="1" dirty="0" smtClean="0">
                <a:solidFill>
                  <a:srgbClr val="002060"/>
                </a:solidFill>
              </a:rPr>
              <a:t>Countries </a:t>
            </a:r>
            <a:r>
              <a:rPr lang="en-US" sz="1400" dirty="0" smtClean="0">
                <a:solidFill>
                  <a:srgbClr val="002060"/>
                </a:solidFill>
              </a:rPr>
              <a:t>of </a:t>
            </a:r>
            <a:r>
              <a:rPr lang="en-US" sz="1400" dirty="0">
                <a:solidFill>
                  <a:srgbClr val="002060"/>
                </a:solidFill>
              </a:rPr>
              <a:t>the world.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In the </a:t>
            </a:r>
            <a:r>
              <a:rPr lang="en-US" sz="1400" b="1" dirty="0">
                <a:solidFill>
                  <a:srgbClr val="002060"/>
                </a:solidFill>
              </a:rPr>
              <a:t>first 3 months of  2017</a:t>
            </a:r>
            <a:r>
              <a:rPr lang="en-US" sz="1400" dirty="0">
                <a:solidFill>
                  <a:srgbClr val="002060"/>
                </a:solidFill>
              </a:rPr>
              <a:t>, the hard currency revenue made </a:t>
            </a:r>
            <a:r>
              <a:rPr lang="en-US" sz="1400" b="1" dirty="0">
                <a:solidFill>
                  <a:srgbClr val="002060"/>
                </a:solidFill>
              </a:rPr>
              <a:t>up US$129.3 </a:t>
            </a:r>
            <a:r>
              <a:rPr lang="en-US" sz="1400" dirty="0">
                <a:solidFill>
                  <a:srgbClr val="002060"/>
                </a:solidFill>
              </a:rPr>
              <a:t>million from </a:t>
            </a:r>
            <a:r>
              <a:rPr lang="en-US" sz="1400" b="1" dirty="0">
                <a:solidFill>
                  <a:srgbClr val="002060"/>
                </a:solidFill>
              </a:rPr>
              <a:t>export</a:t>
            </a:r>
            <a:r>
              <a:rPr lang="en-US" sz="1400" dirty="0">
                <a:solidFill>
                  <a:srgbClr val="002060"/>
                </a:solidFill>
              </a:rPr>
              <a:t> fruits and vegetables.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002060"/>
              </a:solidFill>
            </a:endParaRPr>
          </a:p>
          <a:p>
            <a:pPr algn="just"/>
            <a:endParaRPr lang="en-US" sz="1400" dirty="0">
              <a:solidFill>
                <a:srgbClr val="FF0000"/>
              </a:solidFill>
            </a:endParaRPr>
          </a:p>
          <a:p>
            <a:pPr algn="just"/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10" y="3789039"/>
            <a:ext cx="4368030" cy="27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48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323528" y="44624"/>
            <a:ext cx="4202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Fruits</a:t>
            </a:r>
            <a:r>
              <a:rPr lang="en-US" b="1" dirty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and</a:t>
            </a:r>
            <a:r>
              <a:rPr lang="en-US" b="1" dirty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vegetables</a:t>
            </a:r>
            <a:r>
              <a:rPr lang="en-US" b="1" dirty="0"/>
              <a:t> </a:t>
            </a:r>
            <a:endParaRPr lang="it-IT" b="1" dirty="0"/>
          </a:p>
          <a:p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292938" y="976085"/>
            <a:ext cx="87473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Number of exporting enterprises rose from 147 in 2015 to 298 in 2016, while </a:t>
            </a:r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     14 new </a:t>
            </a:r>
            <a:r>
              <a:rPr lang="en-US" sz="1600" dirty="0">
                <a:solidFill>
                  <a:srgbClr val="002060"/>
                </a:solidFill>
              </a:rPr>
              <a:t>enterprises started </a:t>
            </a:r>
            <a:r>
              <a:rPr lang="en-US" sz="1600" dirty="0" smtClean="0">
                <a:solidFill>
                  <a:srgbClr val="002060"/>
                </a:solidFill>
              </a:rPr>
              <a:t>to </a:t>
            </a:r>
            <a:r>
              <a:rPr lang="en-US" sz="1600" dirty="0">
                <a:solidFill>
                  <a:srgbClr val="002060"/>
                </a:solidFill>
              </a:rPr>
              <a:t>export their products in the first quarter of 2017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Will be created a new logistics center in </a:t>
            </a:r>
            <a:r>
              <a:rPr lang="en-US" sz="1600" dirty="0" err="1">
                <a:solidFill>
                  <a:srgbClr val="002060"/>
                </a:solidFill>
              </a:rPr>
              <a:t>Shakhrisabz</a:t>
            </a:r>
            <a:r>
              <a:rPr lang="en-US" sz="1600" dirty="0">
                <a:solidFill>
                  <a:srgbClr val="002060"/>
                </a:solidFill>
              </a:rPr>
              <a:t> city to organize export of fruits and vegetables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The logistics </a:t>
            </a:r>
            <a:r>
              <a:rPr lang="en-US" sz="1600" dirty="0" smtClean="0">
                <a:solidFill>
                  <a:srgbClr val="002060"/>
                </a:solidFill>
              </a:rPr>
              <a:t>center </a:t>
            </a:r>
            <a:r>
              <a:rPr lang="en-US" sz="1600" dirty="0">
                <a:solidFill>
                  <a:srgbClr val="002060"/>
                </a:solidFill>
              </a:rPr>
              <a:t>will specialize in receiving, sorting and processing fruits and vegetables, </a:t>
            </a:r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     carrying </a:t>
            </a:r>
            <a:r>
              <a:rPr lang="en-US" sz="1600" dirty="0">
                <a:solidFill>
                  <a:srgbClr val="002060"/>
                </a:solidFill>
              </a:rPr>
              <a:t>out laboratory </a:t>
            </a:r>
            <a:r>
              <a:rPr lang="en-US" sz="1600" dirty="0" smtClean="0">
                <a:solidFill>
                  <a:srgbClr val="002060"/>
                </a:solidFill>
              </a:rPr>
              <a:t>analysis.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on the level of world standards, packaging as well as exporting them fresh, cooled and dried forms. 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After launch of the center, it will annually export 25,000 tons of products to Europe, CIS, China</a:t>
            </a:r>
            <a:r>
              <a:rPr lang="en-US" sz="16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     </a:t>
            </a:r>
            <a:r>
              <a:rPr lang="en-US" sz="1600" dirty="0">
                <a:solidFill>
                  <a:srgbClr val="002060"/>
                </a:solidFill>
              </a:rPr>
              <a:t>India, South Korea and other states.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it-IT" sz="1600" dirty="0">
              <a:solidFill>
                <a:srgbClr val="FF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FF0000"/>
              </a:solidFill>
            </a:endParaRPr>
          </a:p>
          <a:p>
            <a:endParaRPr lang="en-US" sz="10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92" y="3933056"/>
            <a:ext cx="2176508" cy="29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49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345951" y="68431"/>
            <a:ext cx="2896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Other</a:t>
            </a:r>
            <a:r>
              <a:rPr lang="en-US" b="1" dirty="0" smtClean="0"/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Projects</a:t>
            </a:r>
            <a:endParaRPr lang="it-IT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 smtClean="0"/>
              <a:t> </a:t>
            </a:r>
            <a:endParaRPr lang="it-IT" b="1" dirty="0"/>
          </a:p>
          <a:p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819184" y="1556792"/>
            <a:ext cx="6209200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Uzbekistan will implement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1,948 projects of localization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for 2010-2019</a:t>
            </a:r>
          </a:p>
          <a:p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pPr algn="ctr"/>
            <a:endParaRPr lang="en-US" sz="1600" dirty="0"/>
          </a:p>
          <a:p>
            <a:endParaRPr lang="en-US" sz="1600" dirty="0" smtClean="0"/>
          </a:p>
          <a:p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they helped to produce import-replacing products for US$7.6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billion</a:t>
            </a:r>
          </a:p>
          <a:p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The production of localized products in Uzbekistan </a:t>
            </a:r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will rose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by 3 times. </a:t>
            </a:r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endParaRPr lang="en-US" sz="16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endParaRPr lang="en-US" sz="1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r>
              <a:rPr lang="en-US" sz="1600" dirty="0" smtClean="0">
                <a:solidFill>
                  <a:schemeClr val="tx2"/>
                </a:solidFill>
                <a:ea typeface="+mj-ea"/>
                <a:cs typeface="+mj-cs"/>
              </a:rPr>
              <a:t>This </a:t>
            </a:r>
            <a:r>
              <a:rPr lang="en-US" sz="1600" dirty="0">
                <a:solidFill>
                  <a:schemeClr val="tx2"/>
                </a:solidFill>
                <a:ea typeface="+mj-ea"/>
                <a:cs typeface="+mj-cs"/>
              </a:rPr>
              <a:t>helped to create over 13,000 new jobs. </a:t>
            </a:r>
          </a:p>
          <a:p>
            <a:endParaRPr lang="it-IT" sz="1600" dirty="0">
              <a:solidFill>
                <a:schemeClr val="tx2"/>
              </a:solidFill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7" name="Down Arrow 6"/>
          <p:cNvSpPr/>
          <p:nvPr/>
        </p:nvSpPr>
        <p:spPr>
          <a:xfrm>
            <a:off x="4443724" y="1916832"/>
            <a:ext cx="27229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Down Arrow 7"/>
          <p:cNvSpPr/>
          <p:nvPr/>
        </p:nvSpPr>
        <p:spPr>
          <a:xfrm>
            <a:off x="4443724" y="2924944"/>
            <a:ext cx="27229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Down Arrow 8"/>
          <p:cNvSpPr/>
          <p:nvPr/>
        </p:nvSpPr>
        <p:spPr>
          <a:xfrm>
            <a:off x="4443724" y="3861048"/>
            <a:ext cx="27229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8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8229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silk road</a:t>
            </a:r>
            <a:endParaRPr lang="ru-RU" sz="3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593" descr="Transasia_trade_routes_1stC_CE_g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06500"/>
            <a:ext cx="8388350" cy="503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589463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3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88032" y="44624"/>
            <a:ext cx="90364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International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Exhibition Oil and Gas </a:t>
            </a: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Uzbekistan  OGU 2018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17-19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May)</a:t>
            </a:r>
            <a:r>
              <a:rPr lang="en-US" b="1" i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95597" y="1412776"/>
            <a:ext cx="85248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Opened 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at the 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UzExpoCenter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National 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ExpositionCentre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.</a:t>
            </a: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It is organized by 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Uzbekneftegaz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national holding company, the Ministry of </a:t>
            </a:r>
            <a:endParaRPr lang="en-US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Foreign 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Economic  Relations, Investments and Trade of Uzbekistan, </a:t>
            </a:r>
            <a:endParaRPr lang="en-US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Chamber </a:t>
            </a:r>
            <a:r>
              <a:rPr lang="en-US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of Commerce and Industry of the Republic of Uzbekistan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.</a:t>
            </a: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CIUZ will attend hosting  Italian companies with the brand “</a:t>
            </a:r>
            <a:r>
              <a:rPr lang="en-US" b="1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Technology of Italy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” .</a:t>
            </a:r>
            <a:endParaRPr lang="en-US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38" y="4293096"/>
            <a:ext cx="443538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83" y="188640"/>
            <a:ext cx="3401322" cy="82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J:\Ciuz-Italuz_2015\fiere\ogu\foto\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44784"/>
            <a:ext cx="3864985" cy="261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16016" y="188640"/>
            <a:ext cx="1759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i="1" u="sng" dirty="0" smtClean="0">
                <a:solidFill>
                  <a:srgbClr val="1F497D"/>
                </a:solidFill>
              </a:rPr>
              <a:t>Edition  2016/17</a:t>
            </a:r>
            <a:endParaRPr lang="it-IT" b="1" i="1" u="sng" dirty="0">
              <a:solidFill>
                <a:srgbClr val="1F497D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51</a:t>
            </a:fld>
            <a:endParaRPr lang="it-IT"/>
          </a:p>
        </p:txBody>
      </p:sp>
      <p:pic>
        <p:nvPicPr>
          <p:cNvPr id="9218" name="Picture 2" descr="J:\Ciuz-Italuz_2017\FIERE\OGU\foto\Uzbekistan OGU 2017\DSC_0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03" y="692696"/>
            <a:ext cx="3855892" cy="256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J:\Ciuz-Italuz_2017\FIERE\OGU\foto\Uzbekistan OGU 2017\DSC_0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77072"/>
            <a:ext cx="3864985" cy="256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:\Ciuz-Italuz_2017\FIERE\OGU\foto\Uzbekistan OGU 2017\DSC_02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03" y="3573016"/>
            <a:ext cx="3816366" cy="253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4" descr="WorldFood-Uzbekist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869160"/>
            <a:ext cx="3357586" cy="1741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024" y="73174"/>
            <a:ext cx="889248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it-IT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World </a:t>
            </a:r>
            <a:r>
              <a:rPr lang="it-IT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Food</a:t>
            </a:r>
            <a:r>
              <a:rPr lang="it-IT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Uzbekistan, 29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– 31 March 2017</a:t>
            </a:r>
            <a:endParaRPr lang="ru-RU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>
            <a:off x="312510" y="908720"/>
            <a:ext cx="7643866" cy="257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food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products</a:t>
            </a:r>
            <a:endParaRPr lang="it-IT" sz="18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food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ingredients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,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additives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,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spices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 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equipment for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food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it-IT" sz="1800" dirty="0" err="1" smtClean="0">
                <a:solidFill>
                  <a:schemeClr val="tx2"/>
                </a:solidFill>
                <a:ea typeface="+mj-ea"/>
                <a:cs typeface="+mj-cs"/>
              </a:rPr>
              <a:t>industry</a:t>
            </a: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 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sz="1800" dirty="0" smtClean="0">
                <a:solidFill>
                  <a:schemeClr val="tx2"/>
                </a:solidFill>
                <a:ea typeface="+mj-ea"/>
                <a:cs typeface="+mj-cs"/>
              </a:rPr>
              <a:t>packaging </a:t>
            </a:r>
            <a:endParaRPr lang="it-IT" sz="18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52</a:t>
            </a:fld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5" y="3384210"/>
            <a:ext cx="4187958" cy="2355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88" y="1988840"/>
            <a:ext cx="4315971" cy="242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21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0"/>
            <a:ext cx="9145016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it-IT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Uzbekistan </a:t>
            </a:r>
            <a:r>
              <a:rPr lang="it-IT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AgroTech</a:t>
            </a:r>
            <a:r>
              <a:rPr lang="it-IT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6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AgroMash</a:t>
            </a:r>
            <a:r>
              <a:rPr lang="it-IT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Expo </a:t>
            </a:r>
          </a:p>
          <a:p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30 May- 02 June  2017</a:t>
            </a:r>
            <a:endParaRPr lang="ru-RU" sz="3600" b="1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325495" y="1605568"/>
            <a:ext cx="823950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 err="1">
                <a:solidFill>
                  <a:schemeClr val="tx2"/>
                </a:solidFill>
                <a:ea typeface="+mj-ea"/>
                <a:cs typeface="+mj-cs"/>
              </a:rPr>
              <a:t>Important</a:t>
            </a: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it-IT" dirty="0" err="1">
                <a:solidFill>
                  <a:schemeClr val="tx2"/>
                </a:solidFill>
                <a:ea typeface="+mj-ea"/>
                <a:cs typeface="+mj-cs"/>
              </a:rPr>
              <a:t>exposition</a:t>
            </a: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  </a:t>
            </a:r>
            <a:r>
              <a:rPr lang="it-IT" dirty="0" err="1">
                <a:solidFill>
                  <a:schemeClr val="tx2"/>
                </a:solidFill>
                <a:ea typeface="+mj-ea"/>
                <a:cs typeface="+mj-cs"/>
              </a:rPr>
              <a:t>dedicated</a:t>
            </a: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 to agro industrial </a:t>
            </a:r>
            <a:r>
              <a:rPr lang="it-IT" dirty="0" err="1">
                <a:solidFill>
                  <a:schemeClr val="tx2"/>
                </a:solidFill>
                <a:ea typeface="+mj-ea"/>
                <a:cs typeface="+mj-cs"/>
              </a:rPr>
              <a:t>machinery</a:t>
            </a: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 and </a:t>
            </a:r>
            <a:r>
              <a:rPr lang="it-IT" dirty="0" err="1" smtClean="0">
                <a:solidFill>
                  <a:schemeClr val="tx2"/>
                </a:solidFill>
                <a:ea typeface="+mj-ea"/>
                <a:cs typeface="+mj-cs"/>
              </a:rPr>
              <a:t>technology</a:t>
            </a:r>
            <a:r>
              <a:rPr lang="it-IT" dirty="0" smtClean="0">
                <a:solidFill>
                  <a:schemeClr val="tx2"/>
                </a:solidFill>
                <a:ea typeface="+mj-ea"/>
                <a:cs typeface="+mj-cs"/>
              </a:rPr>
              <a:t>,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food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processing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, agricultural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machinery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, fruit and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vegetable processing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, packaging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and labeling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, milk processing, biotechnology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industries.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564904"/>
            <a:ext cx="8241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chemeClr val="tx2"/>
                </a:solidFill>
                <a:ea typeface="+mj-ea"/>
                <a:cs typeface="+mj-cs"/>
              </a:rPr>
              <a:t>Expositors</a:t>
            </a: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: 	  </a:t>
            </a:r>
            <a:r>
              <a:rPr lang="it-IT" dirty="0" smtClean="0">
                <a:solidFill>
                  <a:schemeClr val="tx2"/>
                </a:solidFill>
                <a:ea typeface="+mj-ea"/>
                <a:cs typeface="+mj-cs"/>
              </a:rPr>
              <a:t>        &gt;       240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chemeClr val="tx2"/>
                </a:solidFill>
                <a:ea typeface="+mj-ea"/>
                <a:cs typeface="+mj-cs"/>
              </a:rPr>
              <a:t>Countries</a:t>
            </a: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:                     </a:t>
            </a:r>
            <a:r>
              <a:rPr lang="it-IT" dirty="0" smtClean="0">
                <a:solidFill>
                  <a:schemeClr val="tx2"/>
                </a:solidFill>
                <a:ea typeface="+mj-ea"/>
                <a:cs typeface="+mj-cs"/>
              </a:rPr>
              <a:t>     &gt;          30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Visitors:     	        </a:t>
            </a:r>
            <a:r>
              <a:rPr lang="it-IT" dirty="0" smtClean="0">
                <a:solidFill>
                  <a:schemeClr val="tx2"/>
                </a:solidFill>
                <a:ea typeface="+mj-ea"/>
                <a:cs typeface="+mj-cs"/>
              </a:rPr>
              <a:t> &gt;   40,000</a:t>
            </a:r>
            <a:endParaRPr lang="it-IT" dirty="0">
              <a:solidFill>
                <a:schemeClr val="tx2"/>
              </a:solidFill>
              <a:ea typeface="+mj-ea"/>
              <a:cs typeface="+mj-cs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chemeClr val="tx2"/>
                </a:solidFill>
                <a:ea typeface="+mj-ea"/>
                <a:cs typeface="+mj-cs"/>
              </a:rPr>
              <a:t>Organized</a:t>
            </a:r>
            <a:r>
              <a:rPr lang="it-IT" dirty="0">
                <a:solidFill>
                  <a:schemeClr val="tx2"/>
                </a:solidFill>
                <a:ea typeface="+mj-ea"/>
                <a:cs typeface="+mj-cs"/>
              </a:rPr>
              <a:t> by : 	        </a:t>
            </a:r>
            <a:r>
              <a:rPr lang="en-US" dirty="0">
                <a:solidFill>
                  <a:schemeClr val="tx2"/>
                </a:solidFill>
                <a:ea typeface="+mj-ea"/>
                <a:cs typeface="+mj-cs"/>
              </a:rPr>
              <a:t>Ministry of Foreign Economic </a:t>
            </a:r>
            <a:r>
              <a:rPr lang="en-US" dirty="0" smtClean="0">
                <a:solidFill>
                  <a:schemeClr val="tx2"/>
                </a:solidFill>
                <a:ea typeface="+mj-ea"/>
                <a:cs typeface="+mj-cs"/>
              </a:rPr>
              <a:t>Relations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53</a:t>
            </a:fld>
            <a:endParaRPr lang="it-IT"/>
          </a:p>
        </p:txBody>
      </p:sp>
      <p:pic>
        <p:nvPicPr>
          <p:cNvPr id="8195" name="Picture 3" descr="J:\Ciuz-Italuz_2017\FIERE\AGROMINITECH\GRAFICHE\DEF LAYOUT 26.05.17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0343"/>
            <a:ext cx="3642819" cy="245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:\Ciuz-Italuz_2017\FIERE\AGROMINITECH\GRAFICHE\DEF LAYOUT 26.05.17 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4149080"/>
            <a:ext cx="3924436" cy="24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лого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8" y="116632"/>
            <a:ext cx="2530152" cy="16799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5562" y="833339"/>
            <a:ext cx="1424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i="1" u="sng" dirty="0" smtClean="0">
                <a:solidFill>
                  <a:srgbClr val="1F497D"/>
                </a:solidFill>
              </a:rPr>
              <a:t>Edition  </a:t>
            </a:r>
            <a:r>
              <a:rPr lang="it-IT" b="1" i="1" u="sng" dirty="0">
                <a:solidFill>
                  <a:srgbClr val="1F497D"/>
                </a:solidFill>
              </a:rPr>
              <a:t>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8" y="2420888"/>
            <a:ext cx="3558159" cy="2668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06937"/>
            <a:ext cx="3710879" cy="2783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710879" cy="27831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7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" y="44624"/>
            <a:ext cx="4512491" cy="6381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06" y="188640"/>
            <a:ext cx="4563411" cy="64533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9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7182" y="260648"/>
            <a:ext cx="6851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Comitato</a:t>
            </a:r>
            <a:r>
              <a:rPr lang="en-US" sz="32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imprenditoriale</a:t>
            </a:r>
            <a:r>
              <a:rPr lang="en-US" sz="32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dei due </a:t>
            </a:r>
            <a:r>
              <a:rPr lang="en-US" sz="3200" b="1" u="sng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Paesi</a:t>
            </a:r>
            <a:endParaRPr lang="en-US" sz="3200" b="1" u="sng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24402" y="1052736"/>
            <a:ext cx="5473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chemeClr val="tx2"/>
                </a:solidFill>
              </a:rPr>
              <a:t>La Camera di Commercio Italia Uzbekistan con uffici a Tashkent ed a Milano</a:t>
            </a:r>
            <a:r>
              <a:rPr lang="it-IT" dirty="0">
                <a:solidFill>
                  <a:schemeClr val="tx2"/>
                </a:solidFill>
                <a:latin typeface="Arial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2F2B20"/>
                </a:solidFill>
                <a:hlinkClick r:id="rId2"/>
              </a:rPr>
              <a:t>www.ciuz.info</a:t>
            </a:r>
            <a:r>
              <a:rPr lang="it-IT" sz="2800" dirty="0">
                <a:solidFill>
                  <a:srgbClr val="2F2B20"/>
                </a:solidFill>
              </a:rPr>
              <a:t> </a:t>
            </a:r>
            <a:endParaRPr lang="en-US" sz="2800" dirty="0">
              <a:solidFill>
                <a:srgbClr val="2F2B20"/>
              </a:solidFill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439988" y="2754313"/>
            <a:ext cx="4003675" cy="2835275"/>
            <a:chOff x="1401" y="482"/>
            <a:chExt cx="2568" cy="1578"/>
          </a:xfrm>
        </p:grpSpPr>
        <p:pic>
          <p:nvPicPr>
            <p:cNvPr id="7" name="Picture 122" descr="3dflagsdotcom_uzbek_2fagl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8210" flipH="1">
              <a:off x="1401" y="649"/>
              <a:ext cx="1122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ita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6710">
              <a:off x="2779" y="628"/>
              <a:ext cx="1190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455" y="591"/>
              <a:ext cx="235" cy="1469"/>
            </a:xfrm>
            <a:prstGeom prst="line">
              <a:avLst/>
            </a:prstGeom>
            <a:noFill/>
            <a:ln w="9525">
              <a:solidFill>
                <a:srgbClr val="FFD253"/>
              </a:solidFill>
              <a:round/>
              <a:headEnd/>
              <a:tailEnd type="oval" w="med" len="med"/>
            </a:ln>
            <a:effectLst>
              <a:prstShdw prst="shdw17" dist="17961" dir="13500000">
                <a:srgbClr val="997E32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2691" y="527"/>
              <a:ext cx="189" cy="1524"/>
            </a:xfrm>
            <a:prstGeom prst="line">
              <a:avLst/>
            </a:prstGeom>
            <a:noFill/>
            <a:ln w="9525">
              <a:solidFill>
                <a:srgbClr val="FFD253"/>
              </a:solidFill>
              <a:round/>
              <a:headEnd/>
              <a:tailEnd type="oval" w="med" len="med"/>
            </a:ln>
            <a:effectLst>
              <a:prstShdw prst="shdw17" dist="17961" dir="13500000">
                <a:srgbClr val="997E32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>
              <a:off x="2413" y="505"/>
              <a:ext cx="92" cy="113"/>
            </a:xfrm>
            <a:prstGeom prst="ellipse">
              <a:avLst/>
            </a:prstGeom>
            <a:solidFill>
              <a:srgbClr val="FFD253"/>
            </a:solidFill>
            <a:ln w="9525">
              <a:solidFill>
                <a:srgbClr val="FFD25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997E3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2831" y="482"/>
              <a:ext cx="94" cy="113"/>
            </a:xfrm>
            <a:prstGeom prst="ellipse">
              <a:avLst/>
            </a:prstGeom>
            <a:solidFill>
              <a:srgbClr val="FFD253"/>
            </a:solidFill>
            <a:ln w="9525">
              <a:solidFill>
                <a:srgbClr val="FFD25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997E3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sz="2800">
                <a:solidFill>
                  <a:srgbClr val="FF3300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56" y="4961644"/>
            <a:ext cx="24384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61644"/>
            <a:ext cx="28416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5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471143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tx2"/>
                </a:solidFill>
              </a:rPr>
              <a:t>Grazie per la cortese attenzione </a:t>
            </a:r>
            <a:endParaRPr lang="it-IT" sz="18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552" y="5420816"/>
            <a:ext cx="6400800" cy="1752600"/>
          </a:xfrm>
        </p:spPr>
        <p:txBody>
          <a:bodyPr>
            <a:normAutofit/>
          </a:bodyPr>
          <a:lstStyle/>
          <a:p>
            <a:r>
              <a:rPr lang="it-IT" sz="1800" b="1" dirty="0" smtClean="0">
                <a:solidFill>
                  <a:schemeClr val="tx2"/>
                </a:solidFill>
              </a:rPr>
              <a:t>Luigi </a:t>
            </a:r>
            <a:r>
              <a:rPr lang="it-IT" sz="1800" b="1" dirty="0" err="1" smtClean="0">
                <a:solidFill>
                  <a:schemeClr val="tx2"/>
                </a:solidFill>
              </a:rPr>
              <a:t>Iperti</a:t>
            </a:r>
            <a:endParaRPr lang="it-IT" sz="1800" b="1" dirty="0">
              <a:solidFill>
                <a:schemeClr val="tx2"/>
              </a:solidFill>
            </a:endParaRPr>
          </a:p>
          <a:p>
            <a:r>
              <a:rPr lang="it-IT" sz="1800" dirty="0" smtClean="0">
                <a:solidFill>
                  <a:schemeClr val="tx2"/>
                </a:solidFill>
              </a:rPr>
              <a:t>Presidente CIUZ- Camera di Commercio Italia Uzbekistan </a:t>
            </a:r>
            <a:endParaRPr lang="it-IT" sz="18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" y="0"/>
            <a:ext cx="5628572" cy="3133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34646"/>
            <a:ext cx="3552056" cy="26640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7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12576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UNESCO</a:t>
            </a:r>
            <a:r>
              <a:rPr lang="ru-RU" b="1" u="sng" dirty="0" smtClean="0">
                <a:solidFill>
                  <a:srgbClr val="595985"/>
                </a:solidFill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n-US" b="1" u="sng" dirty="0" smtClean="0">
                <a:solidFill>
                  <a:srgbClr val="595985"/>
                </a:solidFill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Heritage</a:t>
            </a:r>
            <a:r>
              <a:rPr lang="en-US" b="1" u="sng" dirty="0" smtClean="0">
                <a:solidFill>
                  <a:srgbClr val="595985"/>
                </a:solidFill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list</a:t>
            </a:r>
            <a:r>
              <a:rPr lang="en-US" b="1" u="sng" dirty="0" smtClean="0">
                <a:solidFill>
                  <a:srgbClr val="595985"/>
                </a:solidFill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Cities</a:t>
            </a:r>
            <a:r>
              <a:rPr lang="ru-RU" b="1" dirty="0" smtClean="0">
                <a:solidFill>
                  <a:srgbClr val="595985"/>
                </a:solidFill>
                <a:ea typeface="Arial Unicode MS" pitchFamily="34" charset="-128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595985"/>
                </a:solidFill>
                <a:ea typeface="Arial Unicode MS" pitchFamily="34" charset="-128"/>
                <a:cs typeface="Arial" pitchFamily="34" charset="0"/>
              </a:rPr>
            </a:br>
            <a:endParaRPr lang="it-IT" b="1" dirty="0"/>
          </a:p>
        </p:txBody>
      </p:sp>
      <p:pic>
        <p:nvPicPr>
          <p:cNvPr id="4" name="Picture 30" descr="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3517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35113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7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351134" cy="238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5" descr="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364993" cy="239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6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32041" cy="5217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SC0205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5292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3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ors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0834"/>
            <a:ext cx="8352928" cy="5395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F7B9-8593-40A2-856D-9023677A79B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88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2050</TotalTime>
  <Words>2869</Words>
  <Application>Microsoft Office PowerPoint</Application>
  <PresentationFormat>On-screen Show (4:3)</PresentationFormat>
  <Paragraphs>457</Paragraphs>
  <Slides>57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Лист</vt:lpstr>
      <vt:lpstr>PARLIAMO DELL’UZBEKISTAN:  Progetti, investimenti, prospettive      </vt:lpstr>
      <vt:lpstr>PowerPoint Presentation</vt:lpstr>
      <vt:lpstr>Uzbekistan</vt:lpstr>
      <vt:lpstr>Italia - Uzbekistan</vt:lpstr>
      <vt:lpstr>The silk road</vt:lpstr>
      <vt:lpstr>UNESCO World Heritage list Cities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Factors of success in Uzbekistan</vt:lpstr>
      <vt:lpstr>Uzbekistan in numbers</vt:lpstr>
      <vt:lpstr>PowerPoint Presentation</vt:lpstr>
      <vt:lpstr>Gross domestic product (GDP)</vt:lpstr>
      <vt:lpstr>Macroeconomic stability and dynamic industrial policy</vt:lpstr>
      <vt:lpstr>PowerPoint Presentation</vt:lpstr>
      <vt:lpstr>PowerPoint Presentation</vt:lpstr>
      <vt:lpstr>PowerPoint Presentation</vt:lpstr>
      <vt:lpstr>PowerPoint Presentation</vt:lpstr>
      <vt:lpstr>Share of economic sectors in GDP (%)</vt:lpstr>
      <vt:lpstr>Share of small business in GDP and industry (%) </vt:lpstr>
      <vt:lpstr>PowerPoint Presentation</vt:lpstr>
      <vt:lpstr>Strong collaboration  </vt:lpstr>
      <vt:lpstr>Turin Polytechnic University in Tashkent</vt:lpstr>
      <vt:lpstr>Cooperation between Uzbekistan and Italy in trade and economic sphere (€ Mln.)</vt:lpstr>
      <vt:lpstr>Free industrial economic zone “Navoi” degree of the President of the Republic of Uzbekistan December 2, 2008</vt:lpstr>
      <vt:lpstr>PowerPoint Presentation</vt:lpstr>
      <vt:lpstr>PowerPoint Presentation</vt:lpstr>
      <vt:lpstr>PowerPoint Presentation</vt:lpstr>
      <vt:lpstr>    Gas-to-liquids (GTL) project in Uzbekistan.  Value: 3.5 bn USD. Project on hold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Grazie per la cortese attenzione </vt:lpstr>
    </vt:vector>
  </TitlesOfParts>
  <Company>Techint Industrial Corporation s.p.a.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BOZ Silvia      TENOVA</dc:creator>
  <cp:lastModifiedBy>IPERTI Luigi</cp:lastModifiedBy>
  <cp:revision>191</cp:revision>
  <dcterms:created xsi:type="dcterms:W3CDTF">2016-01-25T10:23:41Z</dcterms:created>
  <dcterms:modified xsi:type="dcterms:W3CDTF">2017-06-28T15:45:37Z</dcterms:modified>
</cp:coreProperties>
</file>