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33"/>
  </p:notesMasterIdLst>
  <p:handoutMasterIdLst>
    <p:handoutMasterId r:id="rId34"/>
  </p:handoutMasterIdLst>
  <p:sldIdLst>
    <p:sldId id="257" r:id="rId3"/>
    <p:sldId id="373" r:id="rId4"/>
    <p:sldId id="386" r:id="rId5"/>
    <p:sldId id="259" r:id="rId6"/>
    <p:sldId id="325" r:id="rId7"/>
    <p:sldId id="326" r:id="rId8"/>
    <p:sldId id="260" r:id="rId9"/>
    <p:sldId id="272" r:id="rId10"/>
    <p:sldId id="273" r:id="rId11"/>
    <p:sldId id="320" r:id="rId12"/>
    <p:sldId id="319" r:id="rId13"/>
    <p:sldId id="274" r:id="rId14"/>
    <p:sldId id="275" r:id="rId15"/>
    <p:sldId id="327" r:id="rId16"/>
    <p:sldId id="358" r:id="rId17"/>
    <p:sldId id="349" r:id="rId18"/>
    <p:sldId id="351" r:id="rId19"/>
    <p:sldId id="352" r:id="rId20"/>
    <p:sldId id="361" r:id="rId21"/>
    <p:sldId id="354" r:id="rId22"/>
    <p:sldId id="371" r:id="rId23"/>
    <p:sldId id="369" r:id="rId24"/>
    <p:sldId id="376" r:id="rId25"/>
    <p:sldId id="377" r:id="rId26"/>
    <p:sldId id="379" r:id="rId27"/>
    <p:sldId id="383" r:id="rId28"/>
    <p:sldId id="384" r:id="rId29"/>
    <p:sldId id="375" r:id="rId30"/>
    <p:sldId id="298" r:id="rId31"/>
    <p:sldId id="299" r:id="rId32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9CCFF"/>
    <a:srgbClr val="FF9900"/>
    <a:srgbClr val="6666FF"/>
    <a:srgbClr val="D30B57"/>
    <a:srgbClr val="A8A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756" autoAdjust="0"/>
  </p:normalViewPr>
  <p:slideViewPr>
    <p:cSldViewPr>
      <p:cViewPr>
        <p:scale>
          <a:sx n="82" d="100"/>
          <a:sy n="82" d="100"/>
        </p:scale>
        <p:origin x="-80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6265E-E838-4589-8CC4-F2CD98426A86}" type="doc">
      <dgm:prSet loTypeId="urn:microsoft.com/office/officeart/2005/8/layout/venn1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2C3D2061-69F1-4AD2-B52A-F88001A568FD}">
      <dgm:prSet/>
      <dgm:spPr/>
      <dgm:t>
        <a:bodyPr/>
        <a:lstStyle/>
        <a:p>
          <a:pPr rtl="0"/>
          <a:r>
            <a:rPr lang="it-IT" b="1" dirty="0" err="1" smtClean="0">
              <a:solidFill>
                <a:schemeClr val="bg1"/>
              </a:solidFill>
            </a:rPr>
            <a:t>Shoes</a:t>
          </a:r>
          <a:endParaRPr lang="it-IT" dirty="0">
            <a:solidFill>
              <a:schemeClr val="bg1"/>
            </a:solidFill>
          </a:endParaRPr>
        </a:p>
      </dgm:t>
    </dgm:pt>
    <dgm:pt modelId="{D98E84DB-595C-4267-9644-21907D2BF91A}" type="parTrans" cxnId="{D226C949-3D29-47F4-B1EA-E36D5B228752}">
      <dgm:prSet/>
      <dgm:spPr/>
      <dgm:t>
        <a:bodyPr/>
        <a:lstStyle/>
        <a:p>
          <a:endParaRPr lang="it-IT"/>
        </a:p>
      </dgm:t>
    </dgm:pt>
    <dgm:pt modelId="{A70A0F6F-565B-4CA6-BA6D-64ACA0F73446}" type="sibTrans" cxnId="{D226C949-3D29-47F4-B1EA-E36D5B228752}">
      <dgm:prSet/>
      <dgm:spPr/>
      <dgm:t>
        <a:bodyPr/>
        <a:lstStyle/>
        <a:p>
          <a:endParaRPr lang="it-IT"/>
        </a:p>
      </dgm:t>
    </dgm:pt>
    <dgm:pt modelId="{8B684BFF-DA2E-4D87-AED9-38E2CABEA041}">
      <dgm:prSet/>
      <dgm:spPr/>
      <dgm:t>
        <a:bodyPr/>
        <a:lstStyle/>
        <a:p>
          <a:pPr rtl="0"/>
          <a:r>
            <a:rPr lang="it-IT" b="1" dirty="0" smtClean="0">
              <a:solidFill>
                <a:schemeClr val="bg1"/>
              </a:solidFill>
            </a:rPr>
            <a:t>Fashion</a:t>
          </a:r>
          <a:endParaRPr lang="it-IT" dirty="0">
            <a:solidFill>
              <a:schemeClr val="bg1"/>
            </a:solidFill>
          </a:endParaRPr>
        </a:p>
      </dgm:t>
    </dgm:pt>
    <dgm:pt modelId="{39F3DA52-14F9-416D-8EFF-51CF13727D9B}" type="parTrans" cxnId="{C1E761F8-AB30-4710-86E3-3EB86F2481CA}">
      <dgm:prSet/>
      <dgm:spPr/>
      <dgm:t>
        <a:bodyPr/>
        <a:lstStyle/>
        <a:p>
          <a:endParaRPr lang="it-IT"/>
        </a:p>
      </dgm:t>
    </dgm:pt>
    <dgm:pt modelId="{A7CB2E53-968D-41AA-B15C-98DD9637963D}" type="sibTrans" cxnId="{C1E761F8-AB30-4710-86E3-3EB86F2481CA}">
      <dgm:prSet/>
      <dgm:spPr/>
      <dgm:t>
        <a:bodyPr/>
        <a:lstStyle/>
        <a:p>
          <a:endParaRPr lang="it-IT"/>
        </a:p>
      </dgm:t>
    </dgm:pt>
    <dgm:pt modelId="{8FEF6FD6-9A56-4AA7-B450-913134E22F8D}" type="pres">
      <dgm:prSet presAssocID="{7566265E-E838-4589-8CC4-F2CD98426A8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805B6DA-F33B-4D38-923D-C4D77037B0C4}" type="pres">
      <dgm:prSet presAssocID="{2C3D2061-69F1-4AD2-B52A-F88001A568FD}" presName="circ1" presStyleLbl="vennNode1" presStyleIdx="0" presStyleCnt="2"/>
      <dgm:spPr/>
      <dgm:t>
        <a:bodyPr/>
        <a:lstStyle/>
        <a:p>
          <a:endParaRPr lang="it-IT"/>
        </a:p>
      </dgm:t>
    </dgm:pt>
    <dgm:pt modelId="{9856C9E5-FAD2-425C-A218-295240A91AE1}" type="pres">
      <dgm:prSet presAssocID="{2C3D2061-69F1-4AD2-B52A-F88001A568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1575CF-CF59-4B89-A056-64D210E6BF05}" type="pres">
      <dgm:prSet presAssocID="{8B684BFF-DA2E-4D87-AED9-38E2CABEA041}" presName="circ2" presStyleLbl="vennNode1" presStyleIdx="1" presStyleCnt="2" custScaleX="93356" custScaleY="97122"/>
      <dgm:spPr/>
      <dgm:t>
        <a:bodyPr/>
        <a:lstStyle/>
        <a:p>
          <a:endParaRPr lang="it-IT"/>
        </a:p>
      </dgm:t>
    </dgm:pt>
    <dgm:pt modelId="{2907614D-8EB2-44ED-A64D-D372E8E83115}" type="pres">
      <dgm:prSet presAssocID="{8B684BFF-DA2E-4D87-AED9-38E2CABEA0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CC62D88-D584-4BB2-A4BD-A9F054EDE647}" type="presOf" srcId="{2C3D2061-69F1-4AD2-B52A-F88001A568FD}" destId="{9805B6DA-F33B-4D38-923D-C4D77037B0C4}" srcOrd="0" destOrd="0" presId="urn:microsoft.com/office/officeart/2005/8/layout/venn1"/>
    <dgm:cxn modelId="{D226C949-3D29-47F4-B1EA-E36D5B228752}" srcId="{7566265E-E838-4589-8CC4-F2CD98426A86}" destId="{2C3D2061-69F1-4AD2-B52A-F88001A568FD}" srcOrd="0" destOrd="0" parTransId="{D98E84DB-595C-4267-9644-21907D2BF91A}" sibTransId="{A70A0F6F-565B-4CA6-BA6D-64ACA0F73446}"/>
    <dgm:cxn modelId="{001C8708-C498-4B72-803F-B29B926AE685}" type="presOf" srcId="{8B684BFF-DA2E-4D87-AED9-38E2CABEA041}" destId="{9E1575CF-CF59-4B89-A056-64D210E6BF05}" srcOrd="0" destOrd="0" presId="urn:microsoft.com/office/officeart/2005/8/layout/venn1"/>
    <dgm:cxn modelId="{C1E761F8-AB30-4710-86E3-3EB86F2481CA}" srcId="{7566265E-E838-4589-8CC4-F2CD98426A86}" destId="{8B684BFF-DA2E-4D87-AED9-38E2CABEA041}" srcOrd="1" destOrd="0" parTransId="{39F3DA52-14F9-416D-8EFF-51CF13727D9B}" sibTransId="{A7CB2E53-968D-41AA-B15C-98DD9637963D}"/>
    <dgm:cxn modelId="{05254C0C-D73E-4E6D-91E6-8140FC724915}" type="presOf" srcId="{8B684BFF-DA2E-4D87-AED9-38E2CABEA041}" destId="{2907614D-8EB2-44ED-A64D-D372E8E83115}" srcOrd="1" destOrd="0" presId="urn:microsoft.com/office/officeart/2005/8/layout/venn1"/>
    <dgm:cxn modelId="{D4613667-6A2A-4664-83FD-663397827562}" type="presOf" srcId="{7566265E-E838-4589-8CC4-F2CD98426A86}" destId="{8FEF6FD6-9A56-4AA7-B450-913134E22F8D}" srcOrd="0" destOrd="0" presId="urn:microsoft.com/office/officeart/2005/8/layout/venn1"/>
    <dgm:cxn modelId="{7ADB59EC-66B1-493F-894D-8DF670DBD3FA}" type="presOf" srcId="{2C3D2061-69F1-4AD2-B52A-F88001A568FD}" destId="{9856C9E5-FAD2-425C-A218-295240A91AE1}" srcOrd="1" destOrd="0" presId="urn:microsoft.com/office/officeart/2005/8/layout/venn1"/>
    <dgm:cxn modelId="{7419E0B8-D72A-43B3-9FCB-93816E452B50}" type="presParOf" srcId="{8FEF6FD6-9A56-4AA7-B450-913134E22F8D}" destId="{9805B6DA-F33B-4D38-923D-C4D77037B0C4}" srcOrd="0" destOrd="0" presId="urn:microsoft.com/office/officeart/2005/8/layout/venn1"/>
    <dgm:cxn modelId="{1A2F732B-F62A-45EB-A9C6-586AFFC2F575}" type="presParOf" srcId="{8FEF6FD6-9A56-4AA7-B450-913134E22F8D}" destId="{9856C9E5-FAD2-425C-A218-295240A91AE1}" srcOrd="1" destOrd="0" presId="urn:microsoft.com/office/officeart/2005/8/layout/venn1"/>
    <dgm:cxn modelId="{110D5CA1-8FA4-40B2-8305-B1C4248710C0}" type="presParOf" srcId="{8FEF6FD6-9A56-4AA7-B450-913134E22F8D}" destId="{9E1575CF-CF59-4B89-A056-64D210E6BF05}" srcOrd="2" destOrd="0" presId="urn:microsoft.com/office/officeart/2005/8/layout/venn1"/>
    <dgm:cxn modelId="{76D0CE86-E1FA-44B4-B84B-3EAC1DDFC736}" type="presParOf" srcId="{8FEF6FD6-9A56-4AA7-B450-913134E22F8D}" destId="{2907614D-8EB2-44ED-A64D-D372E8E8311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7A461-E688-42F8-81A8-3DDB9FA6034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FD6061-D365-47A4-A09A-648340A4958A}">
      <dgm:prSet custT="1"/>
      <dgm:spPr/>
      <dgm:t>
        <a:bodyPr/>
        <a:lstStyle/>
        <a:p>
          <a:pPr rtl="0"/>
          <a:r>
            <a:rPr lang="it-IT" sz="2400" b="1" dirty="0" err="1" smtClean="0"/>
            <a:t>Wall</a:t>
          </a:r>
          <a:r>
            <a:rPr lang="it-IT" sz="2400" b="1" dirty="0" smtClean="0"/>
            <a:t> </a:t>
          </a:r>
          <a:r>
            <a:rPr lang="it-IT" sz="2400" b="1" dirty="0" err="1" smtClean="0"/>
            <a:t>papers</a:t>
          </a:r>
          <a:endParaRPr lang="it-IT" sz="2400" dirty="0"/>
        </a:p>
      </dgm:t>
    </dgm:pt>
    <dgm:pt modelId="{A4A8FE60-93BE-4155-994F-2C93F3FC12D8}" type="parTrans" cxnId="{BA8CA927-5E4C-4720-9355-BF466D17D433}">
      <dgm:prSet/>
      <dgm:spPr/>
      <dgm:t>
        <a:bodyPr/>
        <a:lstStyle/>
        <a:p>
          <a:endParaRPr lang="it-IT"/>
        </a:p>
      </dgm:t>
    </dgm:pt>
    <dgm:pt modelId="{8956066B-409B-49DB-9AA7-E960A468716D}" type="sibTrans" cxnId="{BA8CA927-5E4C-4720-9355-BF466D17D433}">
      <dgm:prSet/>
      <dgm:spPr/>
      <dgm:t>
        <a:bodyPr/>
        <a:lstStyle/>
        <a:p>
          <a:endParaRPr lang="it-IT"/>
        </a:p>
      </dgm:t>
    </dgm:pt>
    <dgm:pt modelId="{BF377769-1CF4-4945-882B-F1BDCF2CF391}">
      <dgm:prSet custT="1"/>
      <dgm:spPr/>
      <dgm:t>
        <a:bodyPr/>
        <a:lstStyle/>
        <a:p>
          <a:pPr rtl="0"/>
          <a:r>
            <a:rPr lang="it-IT" sz="2400" b="1" dirty="0" err="1" smtClean="0"/>
            <a:t>Interior</a:t>
          </a:r>
          <a:r>
            <a:rPr lang="it-IT" sz="2400" b="1" dirty="0" smtClean="0"/>
            <a:t> design</a:t>
          </a:r>
          <a:endParaRPr lang="it-IT" sz="2400" dirty="0"/>
        </a:p>
      </dgm:t>
    </dgm:pt>
    <dgm:pt modelId="{70748714-065E-4314-ACB8-E8B3EFDCD6E6}" type="parTrans" cxnId="{3C1704ED-8AA8-4447-A05A-23A0AF004079}">
      <dgm:prSet/>
      <dgm:spPr/>
      <dgm:t>
        <a:bodyPr/>
        <a:lstStyle/>
        <a:p>
          <a:endParaRPr lang="it-IT"/>
        </a:p>
      </dgm:t>
    </dgm:pt>
    <dgm:pt modelId="{D72DAE6D-BD12-4A2E-9DB0-071231C09360}" type="sibTrans" cxnId="{3C1704ED-8AA8-4447-A05A-23A0AF004079}">
      <dgm:prSet/>
      <dgm:spPr/>
      <dgm:t>
        <a:bodyPr/>
        <a:lstStyle/>
        <a:p>
          <a:endParaRPr lang="it-IT"/>
        </a:p>
      </dgm:t>
    </dgm:pt>
    <dgm:pt modelId="{2A767834-C30F-4086-8555-4BA9E8E7A22B}">
      <dgm:prSet custT="1"/>
      <dgm:spPr/>
      <dgm:t>
        <a:bodyPr/>
        <a:lstStyle/>
        <a:p>
          <a:pPr rtl="0"/>
          <a:r>
            <a:rPr lang="it-IT" sz="2000" b="1" dirty="0" err="1" smtClean="0"/>
            <a:t>Taps</a:t>
          </a:r>
          <a:r>
            <a:rPr lang="it-IT" sz="2000" b="1" dirty="0" smtClean="0"/>
            <a:t> and </a:t>
          </a:r>
          <a:r>
            <a:rPr lang="it-IT" sz="2000" b="1" dirty="0" err="1" smtClean="0"/>
            <a:t>fittings</a:t>
          </a:r>
          <a:endParaRPr lang="it-IT" sz="2000" dirty="0"/>
        </a:p>
      </dgm:t>
    </dgm:pt>
    <dgm:pt modelId="{0647D9C3-AB0D-4F72-BCB1-870CDAB64241}" type="parTrans" cxnId="{F645B57D-F078-4273-984E-5493211C06AB}">
      <dgm:prSet/>
      <dgm:spPr/>
      <dgm:t>
        <a:bodyPr/>
        <a:lstStyle/>
        <a:p>
          <a:endParaRPr lang="it-IT"/>
        </a:p>
      </dgm:t>
    </dgm:pt>
    <dgm:pt modelId="{36456B05-49FD-4780-811C-1A0E68098764}" type="sibTrans" cxnId="{F645B57D-F078-4273-984E-5493211C06AB}">
      <dgm:prSet/>
      <dgm:spPr/>
      <dgm:t>
        <a:bodyPr/>
        <a:lstStyle/>
        <a:p>
          <a:endParaRPr lang="it-IT"/>
        </a:p>
      </dgm:t>
    </dgm:pt>
    <dgm:pt modelId="{87CA0497-CD0A-43B1-8FF7-45EA6D8DC805}" type="pres">
      <dgm:prSet presAssocID="{4017A461-E688-42F8-81A8-3DDB9FA6034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05527C6-7F23-477D-ACF9-05E3E6101681}" type="pres">
      <dgm:prSet presAssocID="{F9FD6061-D365-47A4-A09A-648340A4958A}" presName="circ1" presStyleLbl="vennNode1" presStyleIdx="0" presStyleCnt="3"/>
      <dgm:spPr/>
      <dgm:t>
        <a:bodyPr/>
        <a:lstStyle/>
        <a:p>
          <a:endParaRPr lang="it-IT"/>
        </a:p>
      </dgm:t>
    </dgm:pt>
    <dgm:pt modelId="{60C8117C-62EE-43BD-BA60-407965889459}" type="pres">
      <dgm:prSet presAssocID="{F9FD6061-D365-47A4-A09A-648340A495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8BAD28-6316-4EE3-8642-E94F278F663E}" type="pres">
      <dgm:prSet presAssocID="{BF377769-1CF4-4945-882B-F1BDCF2CF391}" presName="circ2" presStyleLbl="vennNode1" presStyleIdx="1" presStyleCnt="3"/>
      <dgm:spPr/>
      <dgm:t>
        <a:bodyPr/>
        <a:lstStyle/>
        <a:p>
          <a:endParaRPr lang="it-IT"/>
        </a:p>
      </dgm:t>
    </dgm:pt>
    <dgm:pt modelId="{7A95390D-B9F6-482A-8A0F-5D9D394D1BE5}" type="pres">
      <dgm:prSet presAssocID="{BF377769-1CF4-4945-882B-F1BDCF2CF39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236085-D866-4F4E-A886-DEE2B9499AE8}" type="pres">
      <dgm:prSet presAssocID="{2A767834-C30F-4086-8555-4BA9E8E7A22B}" presName="circ3" presStyleLbl="vennNode1" presStyleIdx="2" presStyleCnt="3" custLinFactNeighborX="-5002"/>
      <dgm:spPr/>
      <dgm:t>
        <a:bodyPr/>
        <a:lstStyle/>
        <a:p>
          <a:endParaRPr lang="it-IT"/>
        </a:p>
      </dgm:t>
    </dgm:pt>
    <dgm:pt modelId="{0634ECB0-CC84-450A-BD38-44887AC4BEBC}" type="pres">
      <dgm:prSet presAssocID="{2A767834-C30F-4086-8555-4BA9E8E7A2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70D835F-8BEB-48E1-A524-8CE045F7F5D3}" type="presOf" srcId="{2A767834-C30F-4086-8555-4BA9E8E7A22B}" destId="{2E236085-D866-4F4E-A886-DEE2B9499AE8}" srcOrd="0" destOrd="0" presId="urn:microsoft.com/office/officeart/2005/8/layout/venn1"/>
    <dgm:cxn modelId="{F645B57D-F078-4273-984E-5493211C06AB}" srcId="{4017A461-E688-42F8-81A8-3DDB9FA60344}" destId="{2A767834-C30F-4086-8555-4BA9E8E7A22B}" srcOrd="2" destOrd="0" parTransId="{0647D9C3-AB0D-4F72-BCB1-870CDAB64241}" sibTransId="{36456B05-49FD-4780-811C-1A0E68098764}"/>
    <dgm:cxn modelId="{40227AF4-902C-44B7-AD61-0B285AB664C1}" type="presOf" srcId="{F9FD6061-D365-47A4-A09A-648340A4958A}" destId="{60C8117C-62EE-43BD-BA60-407965889459}" srcOrd="1" destOrd="0" presId="urn:microsoft.com/office/officeart/2005/8/layout/venn1"/>
    <dgm:cxn modelId="{3C1704ED-8AA8-4447-A05A-23A0AF004079}" srcId="{4017A461-E688-42F8-81A8-3DDB9FA60344}" destId="{BF377769-1CF4-4945-882B-F1BDCF2CF391}" srcOrd="1" destOrd="0" parTransId="{70748714-065E-4314-ACB8-E8B3EFDCD6E6}" sibTransId="{D72DAE6D-BD12-4A2E-9DB0-071231C09360}"/>
    <dgm:cxn modelId="{FAF6890E-D3F5-474C-9CD3-9E2EBEAF15A1}" type="presOf" srcId="{BF377769-1CF4-4945-882B-F1BDCF2CF391}" destId="{768BAD28-6316-4EE3-8642-E94F278F663E}" srcOrd="0" destOrd="0" presId="urn:microsoft.com/office/officeart/2005/8/layout/venn1"/>
    <dgm:cxn modelId="{8BCA49A5-2B6A-4204-A2C2-E75D1631FC27}" type="presOf" srcId="{BF377769-1CF4-4945-882B-F1BDCF2CF391}" destId="{7A95390D-B9F6-482A-8A0F-5D9D394D1BE5}" srcOrd="1" destOrd="0" presId="urn:microsoft.com/office/officeart/2005/8/layout/venn1"/>
    <dgm:cxn modelId="{65307E6F-E1DD-4F11-93E3-75A405AEC08D}" type="presOf" srcId="{F9FD6061-D365-47A4-A09A-648340A4958A}" destId="{805527C6-7F23-477D-ACF9-05E3E6101681}" srcOrd="0" destOrd="0" presId="urn:microsoft.com/office/officeart/2005/8/layout/venn1"/>
    <dgm:cxn modelId="{BA8CA927-5E4C-4720-9355-BF466D17D433}" srcId="{4017A461-E688-42F8-81A8-3DDB9FA60344}" destId="{F9FD6061-D365-47A4-A09A-648340A4958A}" srcOrd="0" destOrd="0" parTransId="{A4A8FE60-93BE-4155-994F-2C93F3FC12D8}" sibTransId="{8956066B-409B-49DB-9AA7-E960A468716D}"/>
    <dgm:cxn modelId="{85B4146F-9C78-4583-AE21-B24DCB95592A}" type="presOf" srcId="{4017A461-E688-42F8-81A8-3DDB9FA60344}" destId="{87CA0497-CD0A-43B1-8FF7-45EA6D8DC805}" srcOrd="0" destOrd="0" presId="urn:microsoft.com/office/officeart/2005/8/layout/venn1"/>
    <dgm:cxn modelId="{45281EB9-F0EB-468C-9104-329A354FAAD9}" type="presOf" srcId="{2A767834-C30F-4086-8555-4BA9E8E7A22B}" destId="{0634ECB0-CC84-450A-BD38-44887AC4BEBC}" srcOrd="1" destOrd="0" presId="urn:microsoft.com/office/officeart/2005/8/layout/venn1"/>
    <dgm:cxn modelId="{B0A2B03B-03F2-4071-96B6-1D672986FCEA}" type="presParOf" srcId="{87CA0497-CD0A-43B1-8FF7-45EA6D8DC805}" destId="{805527C6-7F23-477D-ACF9-05E3E6101681}" srcOrd="0" destOrd="0" presId="urn:microsoft.com/office/officeart/2005/8/layout/venn1"/>
    <dgm:cxn modelId="{08D6053B-52FE-4D4D-B0BE-80A704C6C440}" type="presParOf" srcId="{87CA0497-CD0A-43B1-8FF7-45EA6D8DC805}" destId="{60C8117C-62EE-43BD-BA60-407965889459}" srcOrd="1" destOrd="0" presId="urn:microsoft.com/office/officeart/2005/8/layout/venn1"/>
    <dgm:cxn modelId="{114FACB0-4397-4C21-A025-3099F93815BC}" type="presParOf" srcId="{87CA0497-CD0A-43B1-8FF7-45EA6D8DC805}" destId="{768BAD28-6316-4EE3-8642-E94F278F663E}" srcOrd="2" destOrd="0" presId="urn:microsoft.com/office/officeart/2005/8/layout/venn1"/>
    <dgm:cxn modelId="{3B125FB7-7B87-42D3-AE19-4CA65D81BD39}" type="presParOf" srcId="{87CA0497-CD0A-43B1-8FF7-45EA6D8DC805}" destId="{7A95390D-B9F6-482A-8A0F-5D9D394D1BE5}" srcOrd="3" destOrd="0" presId="urn:microsoft.com/office/officeart/2005/8/layout/venn1"/>
    <dgm:cxn modelId="{52844A07-9AB7-4A6E-B231-69E44CFD71BE}" type="presParOf" srcId="{87CA0497-CD0A-43B1-8FF7-45EA6D8DC805}" destId="{2E236085-D866-4F4E-A886-DEE2B9499AE8}" srcOrd="4" destOrd="0" presId="urn:microsoft.com/office/officeart/2005/8/layout/venn1"/>
    <dgm:cxn modelId="{8CC4E930-69DD-46AD-8FE6-1B878A6F36B5}" type="presParOf" srcId="{87CA0497-CD0A-43B1-8FF7-45EA6D8DC805}" destId="{0634ECB0-CC84-450A-BD38-44887AC4BEB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58F2D-4647-454B-A0D8-545A3616A43F}" type="doc">
      <dgm:prSet loTypeId="urn:microsoft.com/office/officeart/2005/8/layout/venn1" loCatId="relationship" qsTypeId="urn:microsoft.com/office/officeart/2005/8/quickstyle/simple1" qsCatId="simple" csTypeId="urn:microsoft.com/office/officeart/2005/8/colors/accent4_3" csCatId="accent4"/>
      <dgm:spPr/>
      <dgm:t>
        <a:bodyPr/>
        <a:lstStyle/>
        <a:p>
          <a:endParaRPr lang="it-IT"/>
        </a:p>
      </dgm:t>
    </dgm:pt>
    <dgm:pt modelId="{C95B5120-E9C2-45F2-BF4D-FA99444E2A7A}">
      <dgm:prSet/>
      <dgm:spPr/>
      <dgm:t>
        <a:bodyPr/>
        <a:lstStyle/>
        <a:p>
          <a:pPr rtl="0"/>
          <a:r>
            <a:rPr lang="it-IT" b="1" smtClean="0"/>
            <a:t>Food</a:t>
          </a:r>
          <a:endParaRPr lang="it-IT"/>
        </a:p>
      </dgm:t>
    </dgm:pt>
    <dgm:pt modelId="{CBE7D6E6-CE7F-41CD-8603-46B6C70ECAC7}" type="parTrans" cxnId="{E273AE72-4A0E-4A6C-A44D-7411843A3CC2}">
      <dgm:prSet/>
      <dgm:spPr/>
      <dgm:t>
        <a:bodyPr/>
        <a:lstStyle/>
        <a:p>
          <a:endParaRPr lang="it-IT"/>
        </a:p>
      </dgm:t>
    </dgm:pt>
    <dgm:pt modelId="{C6AB6E0C-698E-44C7-9220-200E1CCC852B}" type="sibTrans" cxnId="{E273AE72-4A0E-4A6C-A44D-7411843A3CC2}">
      <dgm:prSet/>
      <dgm:spPr/>
      <dgm:t>
        <a:bodyPr/>
        <a:lstStyle/>
        <a:p>
          <a:endParaRPr lang="it-IT"/>
        </a:p>
      </dgm:t>
    </dgm:pt>
    <dgm:pt modelId="{3CF15278-99EA-462A-9A5E-5200B2F3A425}">
      <dgm:prSet/>
      <dgm:spPr/>
      <dgm:t>
        <a:bodyPr/>
        <a:lstStyle/>
        <a:p>
          <a:pPr rtl="0"/>
          <a:r>
            <a:rPr lang="it-IT" b="1" smtClean="0"/>
            <a:t>Wine</a:t>
          </a:r>
          <a:endParaRPr lang="it-IT"/>
        </a:p>
      </dgm:t>
    </dgm:pt>
    <dgm:pt modelId="{4822A249-0CE1-4E0C-97B0-0DFF6B421563}" type="parTrans" cxnId="{9E4AEB98-14D7-4F8B-BC6C-F5425C4BEEFB}">
      <dgm:prSet/>
      <dgm:spPr/>
      <dgm:t>
        <a:bodyPr/>
        <a:lstStyle/>
        <a:p>
          <a:endParaRPr lang="it-IT"/>
        </a:p>
      </dgm:t>
    </dgm:pt>
    <dgm:pt modelId="{3CC52C45-B7E6-47BC-BA77-CA14D7266C1D}" type="sibTrans" cxnId="{9E4AEB98-14D7-4F8B-BC6C-F5425C4BEEFB}">
      <dgm:prSet/>
      <dgm:spPr/>
      <dgm:t>
        <a:bodyPr/>
        <a:lstStyle/>
        <a:p>
          <a:endParaRPr lang="it-IT"/>
        </a:p>
      </dgm:t>
    </dgm:pt>
    <dgm:pt modelId="{82CA6073-EE06-414A-80A8-989737AF6CB6}" type="pres">
      <dgm:prSet presAssocID="{0D958F2D-4647-454B-A0D8-545A3616A43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AAD4DE0-B26E-4C2C-8BDF-BEC51A4AF07F}" type="pres">
      <dgm:prSet presAssocID="{C95B5120-E9C2-45F2-BF4D-FA99444E2A7A}" presName="circ1" presStyleLbl="vennNode1" presStyleIdx="0" presStyleCnt="2"/>
      <dgm:spPr/>
      <dgm:t>
        <a:bodyPr/>
        <a:lstStyle/>
        <a:p>
          <a:endParaRPr lang="it-IT"/>
        </a:p>
      </dgm:t>
    </dgm:pt>
    <dgm:pt modelId="{451071C2-9524-4ADD-8650-480F32A2B81A}" type="pres">
      <dgm:prSet presAssocID="{C95B5120-E9C2-45F2-BF4D-FA99444E2A7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46D0C1-40A9-4D22-8729-B91D6BC9DC09}" type="pres">
      <dgm:prSet presAssocID="{3CF15278-99EA-462A-9A5E-5200B2F3A425}" presName="circ2" presStyleLbl="vennNode1" presStyleIdx="1" presStyleCnt="2" custLinFactNeighborX="328" custLinFactNeighborY="1735"/>
      <dgm:spPr/>
      <dgm:t>
        <a:bodyPr/>
        <a:lstStyle/>
        <a:p>
          <a:endParaRPr lang="it-IT"/>
        </a:p>
      </dgm:t>
    </dgm:pt>
    <dgm:pt modelId="{9748A5A0-C6B2-499C-A435-2752D4268257}" type="pres">
      <dgm:prSet presAssocID="{3CF15278-99EA-462A-9A5E-5200B2F3A4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C8ED19D-061D-41AB-87C2-CE105995ABE4}" type="presOf" srcId="{3CF15278-99EA-462A-9A5E-5200B2F3A425}" destId="{3546D0C1-40A9-4D22-8729-B91D6BC9DC09}" srcOrd="0" destOrd="0" presId="urn:microsoft.com/office/officeart/2005/8/layout/venn1"/>
    <dgm:cxn modelId="{8D8831B4-6941-4D3C-9297-0B6147A1BAAB}" type="presOf" srcId="{0D958F2D-4647-454B-A0D8-545A3616A43F}" destId="{82CA6073-EE06-414A-80A8-989737AF6CB6}" srcOrd="0" destOrd="0" presId="urn:microsoft.com/office/officeart/2005/8/layout/venn1"/>
    <dgm:cxn modelId="{9E4AEB98-14D7-4F8B-BC6C-F5425C4BEEFB}" srcId="{0D958F2D-4647-454B-A0D8-545A3616A43F}" destId="{3CF15278-99EA-462A-9A5E-5200B2F3A425}" srcOrd="1" destOrd="0" parTransId="{4822A249-0CE1-4E0C-97B0-0DFF6B421563}" sibTransId="{3CC52C45-B7E6-47BC-BA77-CA14D7266C1D}"/>
    <dgm:cxn modelId="{60AE9CD3-A4A9-4AB9-AD1B-FA60EEBEA3D1}" type="presOf" srcId="{3CF15278-99EA-462A-9A5E-5200B2F3A425}" destId="{9748A5A0-C6B2-499C-A435-2752D4268257}" srcOrd="1" destOrd="0" presId="urn:microsoft.com/office/officeart/2005/8/layout/venn1"/>
    <dgm:cxn modelId="{5D9AF9A9-401C-4FB6-AFA1-D40096274F52}" type="presOf" srcId="{C95B5120-E9C2-45F2-BF4D-FA99444E2A7A}" destId="{451071C2-9524-4ADD-8650-480F32A2B81A}" srcOrd="1" destOrd="0" presId="urn:microsoft.com/office/officeart/2005/8/layout/venn1"/>
    <dgm:cxn modelId="{586683E4-A32A-4B26-804D-461CE84B4CD4}" type="presOf" srcId="{C95B5120-E9C2-45F2-BF4D-FA99444E2A7A}" destId="{6AAD4DE0-B26E-4C2C-8BDF-BEC51A4AF07F}" srcOrd="0" destOrd="0" presId="urn:microsoft.com/office/officeart/2005/8/layout/venn1"/>
    <dgm:cxn modelId="{E273AE72-4A0E-4A6C-A44D-7411843A3CC2}" srcId="{0D958F2D-4647-454B-A0D8-545A3616A43F}" destId="{C95B5120-E9C2-45F2-BF4D-FA99444E2A7A}" srcOrd="0" destOrd="0" parTransId="{CBE7D6E6-CE7F-41CD-8603-46B6C70ECAC7}" sibTransId="{C6AB6E0C-698E-44C7-9220-200E1CCC852B}"/>
    <dgm:cxn modelId="{6DB5B793-1262-4CC4-8FF6-DA660E46F145}" type="presParOf" srcId="{82CA6073-EE06-414A-80A8-989737AF6CB6}" destId="{6AAD4DE0-B26E-4C2C-8BDF-BEC51A4AF07F}" srcOrd="0" destOrd="0" presId="urn:microsoft.com/office/officeart/2005/8/layout/venn1"/>
    <dgm:cxn modelId="{C9DA4DED-4B21-4AB3-ACD0-C33BF076B358}" type="presParOf" srcId="{82CA6073-EE06-414A-80A8-989737AF6CB6}" destId="{451071C2-9524-4ADD-8650-480F32A2B81A}" srcOrd="1" destOrd="0" presId="urn:microsoft.com/office/officeart/2005/8/layout/venn1"/>
    <dgm:cxn modelId="{FDD16840-D32C-49A0-BB82-655100ED08D5}" type="presParOf" srcId="{82CA6073-EE06-414A-80A8-989737AF6CB6}" destId="{3546D0C1-40A9-4D22-8729-B91D6BC9DC09}" srcOrd="2" destOrd="0" presId="urn:microsoft.com/office/officeart/2005/8/layout/venn1"/>
    <dgm:cxn modelId="{D4DED6D1-EC1E-4272-9355-2C172EDAF7C9}" type="presParOf" srcId="{82CA6073-EE06-414A-80A8-989737AF6CB6}" destId="{9748A5A0-C6B2-499C-A435-2752D426825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5B6DA-F33B-4D38-923D-C4D77037B0C4}">
      <dsp:nvSpPr>
        <dsp:cNvPr id="0" name=""/>
        <dsp:cNvSpPr/>
      </dsp:nvSpPr>
      <dsp:spPr>
        <a:xfrm>
          <a:off x="111915" y="748364"/>
          <a:ext cx="1958257" cy="195825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err="1" smtClean="0">
              <a:solidFill>
                <a:schemeClr val="bg1"/>
              </a:solidFill>
            </a:rPr>
            <a:t>Shoes</a:t>
          </a:r>
          <a:endParaRPr lang="it-IT" sz="2100" kern="1200" dirty="0">
            <a:solidFill>
              <a:schemeClr val="bg1"/>
            </a:solidFill>
          </a:endParaRPr>
        </a:p>
      </dsp:txBody>
      <dsp:txXfrm>
        <a:off x="385365" y="979285"/>
        <a:ext cx="1129085" cy="1496416"/>
      </dsp:txXfrm>
    </dsp:sp>
    <dsp:sp modelId="{9E1575CF-CF59-4B89-A056-64D210E6BF05}">
      <dsp:nvSpPr>
        <dsp:cNvPr id="0" name=""/>
        <dsp:cNvSpPr/>
      </dsp:nvSpPr>
      <dsp:spPr>
        <a:xfrm>
          <a:off x="1588325" y="776544"/>
          <a:ext cx="1828150" cy="190189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chemeClr val="bg1"/>
              </a:solidFill>
            </a:rPr>
            <a:t>Fashion</a:t>
          </a:r>
          <a:endParaRPr lang="it-IT" sz="2100" kern="1200" dirty="0">
            <a:solidFill>
              <a:schemeClr val="bg1"/>
            </a:solidFill>
          </a:endParaRPr>
        </a:p>
      </dsp:txBody>
      <dsp:txXfrm>
        <a:off x="2107125" y="1000818"/>
        <a:ext cx="1054069" cy="1453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527C6-7F23-477D-ACF9-05E3E6101681}">
      <dsp:nvSpPr>
        <dsp:cNvPr id="0" name=""/>
        <dsp:cNvSpPr/>
      </dsp:nvSpPr>
      <dsp:spPr>
        <a:xfrm>
          <a:off x="1339348" y="38704"/>
          <a:ext cx="1857806" cy="1857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err="1" smtClean="0"/>
            <a:t>Wall</a:t>
          </a:r>
          <a:r>
            <a:rPr lang="it-IT" sz="2400" b="1" kern="1200" dirty="0" smtClean="0"/>
            <a:t> </a:t>
          </a:r>
          <a:r>
            <a:rPr lang="it-IT" sz="2400" b="1" kern="1200" dirty="0" err="1" smtClean="0"/>
            <a:t>papers</a:t>
          </a:r>
          <a:endParaRPr lang="it-IT" sz="2400" kern="1200" dirty="0"/>
        </a:p>
      </dsp:txBody>
      <dsp:txXfrm>
        <a:off x="1587056" y="363820"/>
        <a:ext cx="1362391" cy="836012"/>
      </dsp:txXfrm>
    </dsp:sp>
    <dsp:sp modelId="{768BAD28-6316-4EE3-8642-E94F278F663E}">
      <dsp:nvSpPr>
        <dsp:cNvPr id="0" name=""/>
        <dsp:cNvSpPr/>
      </dsp:nvSpPr>
      <dsp:spPr>
        <a:xfrm>
          <a:off x="2009707" y="1199833"/>
          <a:ext cx="1857806" cy="1857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err="1" smtClean="0"/>
            <a:t>Interior</a:t>
          </a:r>
          <a:r>
            <a:rPr lang="it-IT" sz="2400" b="1" kern="1200" dirty="0" smtClean="0"/>
            <a:t> design</a:t>
          </a:r>
          <a:endParaRPr lang="it-IT" sz="2400" kern="1200" dirty="0"/>
        </a:p>
      </dsp:txBody>
      <dsp:txXfrm>
        <a:off x="2577886" y="1679766"/>
        <a:ext cx="1114683" cy="1021793"/>
      </dsp:txXfrm>
    </dsp:sp>
    <dsp:sp modelId="{2E236085-D866-4F4E-A886-DEE2B9499AE8}">
      <dsp:nvSpPr>
        <dsp:cNvPr id="0" name=""/>
        <dsp:cNvSpPr/>
      </dsp:nvSpPr>
      <dsp:spPr>
        <a:xfrm>
          <a:off x="576062" y="1199833"/>
          <a:ext cx="1857806" cy="1857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/>
            <a:t>Taps</a:t>
          </a:r>
          <a:r>
            <a:rPr lang="it-IT" sz="2000" b="1" kern="1200" dirty="0" smtClean="0"/>
            <a:t> and </a:t>
          </a:r>
          <a:r>
            <a:rPr lang="it-IT" sz="2000" b="1" kern="1200" dirty="0" err="1" smtClean="0"/>
            <a:t>fittings</a:t>
          </a:r>
          <a:endParaRPr lang="it-IT" sz="2000" kern="1200" dirty="0"/>
        </a:p>
      </dsp:txBody>
      <dsp:txXfrm>
        <a:off x="751006" y="1679766"/>
        <a:ext cx="1114683" cy="1021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D4DE0-B26E-4C2C-8BDF-BEC51A4AF07F}">
      <dsp:nvSpPr>
        <dsp:cNvPr id="0" name=""/>
        <dsp:cNvSpPr/>
      </dsp:nvSpPr>
      <dsp:spPr>
        <a:xfrm>
          <a:off x="64264" y="188518"/>
          <a:ext cx="1585181" cy="1585181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smtClean="0"/>
            <a:t>Food</a:t>
          </a:r>
          <a:endParaRPr lang="it-IT" sz="2900" kern="1200"/>
        </a:p>
      </dsp:txBody>
      <dsp:txXfrm>
        <a:off x="285618" y="375445"/>
        <a:ext cx="913978" cy="1211327"/>
      </dsp:txXfrm>
    </dsp:sp>
    <dsp:sp modelId="{3546D0C1-40A9-4D22-8729-B91D6BC9DC09}">
      <dsp:nvSpPr>
        <dsp:cNvPr id="0" name=""/>
        <dsp:cNvSpPr/>
      </dsp:nvSpPr>
      <dsp:spPr>
        <a:xfrm>
          <a:off x="1211936" y="216021"/>
          <a:ext cx="1585181" cy="1585181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58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smtClean="0"/>
            <a:t>Wine</a:t>
          </a:r>
          <a:endParaRPr lang="it-IT" sz="2900" kern="1200"/>
        </a:p>
      </dsp:txBody>
      <dsp:txXfrm>
        <a:off x="1661784" y="402948"/>
        <a:ext cx="913978" cy="1211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26353F-4D6D-4F88-B5CD-ABB65C21818D}" type="datetimeFigureOut">
              <a:rPr lang="it-IT"/>
              <a:pPr>
                <a:defRPr/>
              </a:pPr>
              <a:t>10/06/2015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BE60F1-02D7-408B-9819-AD757762D5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27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3537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1DD7B7-28BA-405F-96D5-8D4021095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7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5BC1B5-CC42-4CD6-A5C0-79BD58AF8401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z="1600" smtClean="0"/>
              <a:t>I have been visiting this Country for many years and every time I come back, I notice just how much it has progressed. Now development has speeded up, along lines which I share. For example, I notice an increasing amount of cooperation with a growing number of other countries including, I am pleased to see Italy which could become very useful partner for the technological and industrial growth of Uzbekistan.</a:t>
            </a:r>
          </a:p>
          <a:p>
            <a:pPr eaLnBrk="1" hangingPunct="1"/>
            <a:r>
              <a:rPr lang="en-GB" sz="1600" smtClean="0"/>
              <a:t>It is the Italy Uzbekistan Chamber of Commerce’s duty to help and promote relations between our two countries.</a:t>
            </a:r>
            <a:r>
              <a:rPr lang="en-GB" altLang="zh-CN" sz="1600" smtClean="0"/>
              <a:t> On the basis of the programs of the Uzbek Government, we must ensure the   businessperson of both countries to cooperate so these programs are implemented to the best possible way. </a:t>
            </a:r>
          </a:p>
          <a:p>
            <a:pPr eaLnBrk="1" hangingPunct="1"/>
            <a:r>
              <a:rPr lang="en-GB" altLang="zh-CN" sz="1600" smtClean="0"/>
              <a:t>Today, we are here for this Conference and  we want to explore how our actions can take concrete shape in the gas industry.</a:t>
            </a:r>
            <a:endParaRPr lang="en-US" sz="16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71FA53-127C-4EBC-8470-BBF652627DC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63843" name="Rectangle 7"/>
          <p:cNvSpPr txBox="1">
            <a:spLocks noGrp="1" noChangeArrowheads="1"/>
          </p:cNvSpPr>
          <p:nvPr/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18" tIns="46159" rIns="92318" bIns="4615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5709A50-F488-4F9A-A80D-29450C3AE3DF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45B897-3F5C-4344-9D5E-BA87F004D509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z="1600" smtClean="0"/>
              <a:t>I have been visiting this Country for many years and every time I come back, I notice just how much it has progressed. Now development has speeded up, along lines which I share. For example, I notice an increasing amount of cooperation with a growing number of other countries including, I am pleased to see Italy which could become very useful partner for the technological and industrial growth of Uzbekistan.</a:t>
            </a:r>
          </a:p>
          <a:p>
            <a:pPr eaLnBrk="1" hangingPunct="1"/>
            <a:r>
              <a:rPr lang="en-GB" sz="1600" smtClean="0"/>
              <a:t>It is the Italy Uzbekistan Chamber of Commerce’s duty to help and promote relations between our two countries.</a:t>
            </a:r>
            <a:r>
              <a:rPr lang="en-GB" altLang="zh-CN" sz="1600" smtClean="0"/>
              <a:t> On the basis of the programs of the Uzbek Government, we must ensure the   businessperson of both countries to cooperate so these programs are implemented to the best possible way. </a:t>
            </a:r>
          </a:p>
          <a:p>
            <a:pPr eaLnBrk="1" hangingPunct="1"/>
            <a:r>
              <a:rPr lang="en-GB" altLang="zh-CN" sz="1600" smtClean="0"/>
              <a:t>Today, we are here for this Conference and  we want to explore how our actions can take concrete shape in the gas industry.</a:t>
            </a:r>
            <a:endParaRPr lang="en-US" sz="16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6D9F63-365A-413C-9B65-B0FC01EF741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31075" name="Rectangle 7"/>
          <p:cNvSpPr txBox="1">
            <a:spLocks noGrp="1" noChangeArrowheads="1"/>
          </p:cNvSpPr>
          <p:nvPr/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18" tIns="46159" rIns="92318" bIns="4615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450EADA-5016-4FD7-8C91-C7FA7EB2B70C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0463" cy="372745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6750"/>
          </a:xfrm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4699A2-E08B-4780-BDFF-C531DF313417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18" tIns="46159" rIns="92318" bIns="4615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32953AD-8D6C-47A0-BDB1-1FD222267C50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618ACF-984B-4C27-968C-87FD7E817205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45411" name="Rectangle 7"/>
          <p:cNvSpPr txBox="1">
            <a:spLocks noGrp="1" noChangeArrowheads="1"/>
          </p:cNvSpPr>
          <p:nvPr/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18" tIns="46159" rIns="92318" bIns="4615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96D157E-1DC5-4136-9989-F71E5936754C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B6040E-3AFB-4675-ACE4-58A25BD100BB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58723" name="Rectangle 7"/>
          <p:cNvSpPr txBox="1">
            <a:spLocks noGrp="1" noChangeArrowheads="1"/>
          </p:cNvSpPr>
          <p:nvPr/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18" tIns="46159" rIns="92318" bIns="4615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61F8C20-BCC3-41FA-ADCD-ABAC913C30DE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0A16145-0550-41D8-9B0D-CC39B8FE4F93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60771" name="Rectangle 7"/>
          <p:cNvSpPr txBox="1">
            <a:spLocks noGrp="1" noChangeArrowheads="1"/>
          </p:cNvSpPr>
          <p:nvPr/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18" tIns="46159" rIns="92318" bIns="4615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FD5BC34-458F-4C7E-8AFC-845175C4092F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CA8D5E5-FA1E-426F-9B85-4A1AEDB19F61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18" tIns="46159" rIns="92318" bIns="4615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6CA836A-A083-475F-A737-173BACA03804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0AB1BD-5747-4C59-8A2A-3AD947F9B1D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18" tIns="46159" rIns="92318" bIns="4615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50FD0CC-8759-4C7D-AB20-698AF86417EE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60F16-9AAD-49EA-A301-9035A220A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2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D34BE-3C87-4914-AF18-5D46F045E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21FDE-960A-49FC-9E17-68BF6BB42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8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053B-3A31-4CD4-880F-50CBA5802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8C094-7109-40A0-849A-7FE76F294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8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A8319-4273-4C14-A373-61006700E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86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366838"/>
            <a:ext cx="401955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66838"/>
            <a:ext cx="401955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31A0-D056-4342-B4D5-AEFB4D60C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76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09EF6-38DA-46E8-99A5-71915CCC3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8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57C33-EDD9-4F3D-A45A-00F76376A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FEF-987B-4E02-8EF6-4E3C2FF9F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41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DCF4D-A6B2-4E83-9668-9C8FBE71F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F385F-A3E5-4590-A8B2-BFAC90C7E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1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DE41-85DF-43A4-8FEB-6EEE638D6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51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8CA9-41EE-4E3D-A3D1-D064F6F82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93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181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01705-3AF4-4E95-B345-759395B10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6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4314-7234-46DD-AEF4-89CCF5C09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7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62B4F-1213-413C-B9FD-8C9F1C198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6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0F331-5280-4CBC-809D-9FF682B94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352E6-2E27-4D7F-B57E-444A59956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3419475" y="6392863"/>
            <a:ext cx="2376488" cy="287337"/>
            <a:chOff x="3419977" y="6392361"/>
            <a:chExt cx="2376159" cy="288032"/>
          </a:xfrm>
        </p:grpSpPr>
        <p:sp>
          <p:nvSpPr>
            <p:cNvPr id="3" name="TextBox 2"/>
            <p:cNvSpPr txBox="1">
              <a:spLocks noChangeArrowheads="1"/>
            </p:cNvSpPr>
            <p:nvPr userDrawn="1"/>
          </p:nvSpPr>
          <p:spPr bwMode="auto">
            <a:xfrm>
              <a:off x="3719973" y="6392361"/>
              <a:ext cx="2076163" cy="27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smtClean="0"/>
                <a:t>Una finestra sull’Uzbekistan</a:t>
              </a:r>
            </a:p>
          </p:txBody>
        </p:sp>
        <p:pic>
          <p:nvPicPr>
            <p:cNvPr id="4" name="Picture 5" descr="CIUZ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977" y="6392361"/>
              <a:ext cx="359935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606030A-3944-4304-8144-6D6A0F409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6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F94D-EFC2-4B2A-AC9E-598B4409C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6DF7-D5E6-4713-A580-7BC06BF06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4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54DA0B-0E3B-4FD2-89CA-EBC13297C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6" r:id="rId1"/>
    <p:sldLayoutId id="2147486487" r:id="rId2"/>
    <p:sldLayoutId id="2147486488" r:id="rId3"/>
    <p:sldLayoutId id="2147486489" r:id="rId4"/>
    <p:sldLayoutId id="2147486490" r:id="rId5"/>
    <p:sldLayoutId id="2147486491" r:id="rId6"/>
    <p:sldLayoutId id="2147486543" r:id="rId7"/>
    <p:sldLayoutId id="2147486492" r:id="rId8"/>
    <p:sldLayoutId id="2147486493" r:id="rId9"/>
    <p:sldLayoutId id="2147486494" r:id="rId10"/>
    <p:sldLayoutId id="214748649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420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3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420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814F5596-6E11-4B35-A7A8-61F580F1D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366838"/>
            <a:ext cx="81915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3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38900"/>
            <a:ext cx="2133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11/06/2015</a:t>
            </a:r>
            <a:endParaRPr lang="ru-RU"/>
          </a:p>
        </p:txBody>
      </p:sp>
      <p:sp>
        <p:nvSpPr>
          <p:cNvPr id="2054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2056" name="WordArt 10"/>
          <p:cNvSpPr>
            <a:spLocks noChangeArrowheads="1" noChangeShapeType="1" noTextEdit="1"/>
          </p:cNvSpPr>
          <p:nvPr/>
        </p:nvSpPr>
        <p:spPr bwMode="auto">
          <a:xfrm>
            <a:off x="482600" y="6570663"/>
            <a:ext cx="8178800" cy="268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13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BABADC">
                    <a:alpha val="38039"/>
                  </a:srgbClr>
                </a:solidFill>
                <a:latin typeface="Arial"/>
              </a:rPr>
              <a:t>Ministry of Economy      Republic of Uzbekistan</a:t>
            </a:r>
            <a:endParaRPr lang="it-IT" sz="3600" b="1" kern="10">
              <a:solidFill>
                <a:srgbClr val="BABADC">
                  <a:alpha val="38039"/>
                </a:srgbClr>
              </a:solidFill>
              <a:latin typeface="Arial"/>
            </a:endParaRPr>
          </a:p>
        </p:txBody>
      </p:sp>
      <p:pic>
        <p:nvPicPr>
          <p:cNvPr id="2057" name="Picture 11"/>
          <p:cNvPicPr>
            <a:picLocks noChangeAspect="1" noChangeArrowheads="1"/>
          </p:cNvPicPr>
          <p:nvPr/>
        </p:nvPicPr>
        <p:blipFill>
          <a:blip r:embed="rId13" cstate="print">
            <a:lum bright="4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6488113"/>
            <a:ext cx="3746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96" r:id="rId1"/>
    <p:sldLayoutId id="2147486497" r:id="rId2"/>
    <p:sldLayoutId id="2147486498" r:id="rId3"/>
    <p:sldLayoutId id="2147486499" r:id="rId4"/>
    <p:sldLayoutId id="2147486500" r:id="rId5"/>
    <p:sldLayoutId id="2147486501" r:id="rId6"/>
    <p:sldLayoutId id="2147486502" r:id="rId7"/>
    <p:sldLayoutId id="2147486503" r:id="rId8"/>
    <p:sldLayoutId id="2147486504" r:id="rId9"/>
    <p:sldLayoutId id="2147486505" r:id="rId10"/>
    <p:sldLayoutId id="214748650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::::5.%20Images%20HR:img1_leaflet.ps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microsoft.com/office/2007/relationships/hdphoto" Target="../media/hdphoto4.wdp"/><Relationship Id="rId1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iuz.info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73368" y="1700213"/>
            <a:ext cx="8419112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accent2"/>
                </a:solidFill>
                <a:ea typeface="Arial Unicode MS" pitchFamily="34" charset="-128"/>
                <a:cs typeface="Arial" pitchFamily="34" charset="0"/>
              </a:rPr>
              <a:t>UZBEKISTAN:</a:t>
            </a:r>
          </a:p>
          <a:p>
            <a:pPr algn="ctr"/>
            <a:r>
              <a:rPr lang="it-IT" sz="3200" b="1" dirty="0" smtClean="0">
                <a:solidFill>
                  <a:schemeClr val="accent2"/>
                </a:solidFill>
                <a:ea typeface="Arial Unicode MS" pitchFamily="34" charset="-128"/>
                <a:cs typeface="Arial" pitchFamily="34" charset="0"/>
              </a:rPr>
              <a:t>  Un </a:t>
            </a:r>
            <a:r>
              <a:rPr lang="it-IT" sz="3200" b="1" dirty="0">
                <a:solidFill>
                  <a:schemeClr val="accent2"/>
                </a:solidFill>
                <a:ea typeface="Arial Unicode MS" pitchFamily="34" charset="-128"/>
                <a:cs typeface="Arial" pitchFamily="34" charset="0"/>
              </a:rPr>
              <a:t>fiorente mercato per l’Italia.</a:t>
            </a:r>
          </a:p>
          <a:p>
            <a:pPr algn="ctr"/>
            <a:r>
              <a:rPr lang="it-IT" b="1" u="sng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" pitchFamily="34" charset="0"/>
              </a:rPr>
              <a:t>Opportunità per esportazioni ed investimenti italiani.</a:t>
            </a:r>
            <a:endParaRPr lang="it-IT" sz="2800" u="sng" dirty="0"/>
          </a:p>
          <a:p>
            <a:endParaRPr lang="it-IT" sz="2800" dirty="0"/>
          </a:p>
        </p:txBody>
      </p:sp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262617" y="4928371"/>
            <a:ext cx="6662812" cy="76005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accent2"/>
                </a:solidFill>
                <a:ea typeface="Arial Unicode MS" pitchFamily="34" charset="-128"/>
                <a:cs typeface="Arial" pitchFamily="34" charset="0"/>
              </a:rPr>
              <a:t>Presidente </a:t>
            </a:r>
            <a:r>
              <a:rPr lang="it-IT" b="1" dirty="0" smtClean="0">
                <a:solidFill>
                  <a:schemeClr val="accent2"/>
                </a:solidFill>
                <a:ea typeface="Arial Unicode MS" pitchFamily="34" charset="-128"/>
                <a:cs typeface="Arial" pitchFamily="34" charset="0"/>
              </a:rPr>
              <a:t>CIUZ - </a:t>
            </a:r>
            <a:r>
              <a:rPr lang="it-IT" b="1" dirty="0">
                <a:solidFill>
                  <a:schemeClr val="accent2"/>
                </a:solidFill>
                <a:ea typeface="Arial Unicode MS" pitchFamily="34" charset="-128"/>
                <a:cs typeface="Arial" pitchFamily="34" charset="0"/>
              </a:rPr>
              <a:t>Camera di Commercio Italia Uzbekistan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640754" y="4491037"/>
            <a:ext cx="1872605" cy="33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accent2"/>
                </a:solidFill>
                <a:ea typeface="Arial Unicode MS" pitchFamily="34" charset="-128"/>
                <a:cs typeface="Arial" pitchFamily="34" charset="0"/>
              </a:rPr>
              <a:t>Luigi </a:t>
            </a:r>
            <a:r>
              <a:rPr lang="it-IT" b="1" dirty="0" err="1">
                <a:solidFill>
                  <a:schemeClr val="accent2"/>
                </a:solidFill>
                <a:ea typeface="Arial Unicode MS" pitchFamily="34" charset="-128"/>
                <a:cs typeface="Arial" pitchFamily="34" charset="0"/>
              </a:rPr>
              <a:t>Iperti</a:t>
            </a:r>
            <a:r>
              <a:rPr lang="it-IT" b="1" dirty="0">
                <a:solidFill>
                  <a:schemeClr val="accent2"/>
                </a:solidFill>
                <a:ea typeface="Arial Unicode MS" pitchFamily="34" charset="-128"/>
                <a:cs typeface="Arial" pitchFamily="34" charset="0"/>
              </a:rPr>
              <a:t> </a:t>
            </a:r>
          </a:p>
        </p:txBody>
      </p:sp>
      <p:pic>
        <p:nvPicPr>
          <p:cNvPr id="49161" name="Picture 5" descr="CI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3688"/>
            <a:ext cx="1760538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9162" name="Picture 12" descr="marchioUC-Cdcmiste-T-CMY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844550"/>
            <a:ext cx="11271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3429000"/>
            <a:ext cx="6696744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" pitchFamily="34" charset="0"/>
              </a:rPr>
              <a:t>Milano, 11 giugno 2015</a:t>
            </a:r>
            <a:endParaRPr lang="it-IT" dirty="0"/>
          </a:p>
          <a:p>
            <a:pPr algn="ctr"/>
            <a:r>
              <a:rPr lang="it-IT" dirty="0"/>
              <a:t> </a:t>
            </a:r>
            <a:r>
              <a:rPr lang="it-IT" b="1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" pitchFamily="34" charset="0"/>
              </a:rPr>
              <a:t>Palazzo Turati- </a:t>
            </a:r>
            <a:r>
              <a:rPr lang="it-IT" b="1" dirty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" pitchFamily="34" charset="0"/>
              </a:rPr>
              <a:t>sala </a:t>
            </a:r>
            <a:r>
              <a:rPr lang="it-IT" b="1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" pitchFamily="34" charset="0"/>
              </a:rPr>
              <a:t>Consiglio </a:t>
            </a:r>
            <a:endParaRPr lang="it-IT" b="1" dirty="0">
              <a:solidFill>
                <a:schemeClr val="accent2"/>
              </a:solidFill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9167" name="TextBox 3"/>
          <p:cNvSpPr txBox="1">
            <a:spLocks noChangeArrowheads="1"/>
          </p:cNvSpPr>
          <p:nvPr/>
        </p:nvSpPr>
        <p:spPr bwMode="auto">
          <a:xfrm>
            <a:off x="3236913" y="6045200"/>
            <a:ext cx="2917825" cy="123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606030A-3944-4304-8144-6D6A0F409A5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hor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Picture 4" descr="LogoTransFu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730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606030A-3944-4304-8144-6D6A0F409A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7993062" cy="5330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4" descr="LogoTransFu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876925"/>
            <a:ext cx="730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606030A-3944-4304-8144-6D6A0F409A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camel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5950"/>
            <a:ext cx="7993062" cy="5526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7" name="Picture 4" descr="LogoTransFu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7302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606030A-3944-4304-8144-6D6A0F409A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Resize of 2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911225"/>
            <a:ext cx="7345363" cy="4865688"/>
          </a:xfrm>
          <a:noFill/>
          <a:ln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1" name="Picture 4" descr="LogoTransFu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4050"/>
            <a:ext cx="730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606030A-3944-4304-8144-6D6A0F409A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ChangeArrowheads="1"/>
          </p:cNvSpPr>
          <p:nvPr/>
        </p:nvSpPr>
        <p:spPr bwMode="auto">
          <a:xfrm>
            <a:off x="1427163" y="260350"/>
            <a:ext cx="6745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95985"/>
                </a:solidFill>
                <a:ea typeface="Arial Unicode MS" pitchFamily="34" charset="-128"/>
              </a:rPr>
              <a:t>Uzbekistan</a:t>
            </a:r>
            <a:endParaRPr lang="en-US" sz="3300" b="1">
              <a:solidFill>
                <a:srgbClr val="595985"/>
              </a:solidFill>
              <a:ea typeface="Arial Unicode MS" pitchFamily="34" charset="-128"/>
            </a:endParaRPr>
          </a:p>
        </p:txBody>
      </p:sp>
      <p:sp>
        <p:nvSpPr>
          <p:cNvPr id="87043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3419475" y="6021388"/>
            <a:ext cx="2376488" cy="287337"/>
            <a:chOff x="3419977" y="6392361"/>
            <a:chExt cx="2376159" cy="288032"/>
          </a:xfrm>
        </p:grpSpPr>
        <p:sp>
          <p:nvSpPr>
            <p:cNvPr id="87048" name="TextBox 5"/>
            <p:cNvSpPr txBox="1">
              <a:spLocks noChangeArrowheads="1"/>
            </p:cNvSpPr>
            <p:nvPr/>
          </p:nvSpPr>
          <p:spPr bwMode="auto">
            <a:xfrm>
              <a:off x="3719927" y="6392361"/>
              <a:ext cx="20762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/>
                <a:t>Una finestra sull’Uzbekistan</a:t>
              </a:r>
            </a:p>
          </p:txBody>
        </p:sp>
        <p:pic>
          <p:nvPicPr>
            <p:cNvPr id="87049" name="Picture 5" descr="CIU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977" y="6392361"/>
              <a:ext cx="359935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87045" name="Rectangle 1"/>
          <p:cNvSpPr>
            <a:spLocks noChangeArrowheads="1"/>
          </p:cNvSpPr>
          <p:nvPr/>
        </p:nvSpPr>
        <p:spPr bwMode="auto">
          <a:xfrm>
            <a:off x="1350963" y="1125538"/>
            <a:ext cx="531336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00000"/>
              </a:spcAft>
              <a:buFont typeface="Wingdings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Rich of raw materials</a:t>
            </a:r>
          </a:p>
          <a:p>
            <a:pPr>
              <a:lnSpc>
                <a:spcPct val="80000"/>
              </a:lnSpc>
              <a:spcAft>
                <a:spcPct val="10000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 Population: </a:t>
            </a:r>
            <a:r>
              <a:rPr lang="en-US" sz="1600" dirty="0" smtClean="0">
                <a:solidFill>
                  <a:srgbClr val="002060"/>
                </a:solidFill>
              </a:rPr>
              <a:t>31 </a:t>
            </a:r>
            <a:r>
              <a:rPr lang="en-US" sz="1600" dirty="0">
                <a:solidFill>
                  <a:srgbClr val="002060"/>
                </a:solidFill>
              </a:rPr>
              <a:t>millions</a:t>
            </a:r>
          </a:p>
          <a:p>
            <a:pPr>
              <a:lnSpc>
                <a:spcPct val="80000"/>
              </a:lnSpc>
              <a:spcAft>
                <a:spcPct val="10000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 Political and macroeconomic stability</a:t>
            </a:r>
          </a:p>
          <a:p>
            <a:pPr>
              <a:lnSpc>
                <a:spcPct val="80000"/>
              </a:lnSpc>
              <a:spcAft>
                <a:spcPct val="10000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 Automotive production – 280.000 cars/y</a:t>
            </a:r>
          </a:p>
          <a:p>
            <a:pPr>
              <a:lnSpc>
                <a:spcPct val="80000"/>
              </a:lnSpc>
              <a:spcAft>
                <a:spcPct val="10000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 Agroindustry development – cotton 3,4 </a:t>
            </a:r>
            <a:r>
              <a:rPr lang="en-US" sz="1600" dirty="0" err="1">
                <a:solidFill>
                  <a:srgbClr val="002060"/>
                </a:solidFill>
              </a:rPr>
              <a:t>mt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7046" name="Rectangle 2"/>
          <p:cNvSpPr>
            <a:spLocks noChangeArrowheads="1"/>
          </p:cNvSpPr>
          <p:nvPr/>
        </p:nvSpPr>
        <p:spPr bwMode="auto">
          <a:xfrm>
            <a:off x="1339850" y="3357563"/>
            <a:ext cx="5176838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0000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 Gas Production 60 BCM/y, export of gas</a:t>
            </a:r>
          </a:p>
          <a:p>
            <a:pPr>
              <a:lnSpc>
                <a:spcPct val="80000"/>
              </a:lnSpc>
              <a:spcAft>
                <a:spcPct val="10000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 New industries development</a:t>
            </a:r>
          </a:p>
          <a:p>
            <a:pPr>
              <a:lnSpc>
                <a:spcPct val="80000"/>
              </a:lnSpc>
              <a:spcAft>
                <a:spcPct val="10000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 Gas power </a:t>
            </a:r>
            <a:r>
              <a:rPr lang="en-US" sz="1600" dirty="0" smtClean="0">
                <a:solidFill>
                  <a:srgbClr val="002060"/>
                </a:solidFill>
              </a:rPr>
              <a:t>plants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7047" name="Rectangle 3"/>
          <p:cNvSpPr>
            <a:spLocks noChangeArrowheads="1"/>
          </p:cNvSpPr>
          <p:nvPr/>
        </p:nvSpPr>
        <p:spPr bwMode="auto">
          <a:xfrm>
            <a:off x="1350963" y="4652963"/>
            <a:ext cx="756443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00000"/>
              </a:spcAft>
              <a:buFont typeface="Wingdings" pitchFamily="2" charset="2"/>
              <a:buChar char="ü"/>
            </a:pPr>
            <a:r>
              <a:rPr lang="en-US" sz="1600"/>
              <a:t> </a:t>
            </a:r>
            <a:r>
              <a:rPr lang="en-US" sz="1600">
                <a:solidFill>
                  <a:srgbClr val="002060"/>
                </a:solidFill>
              </a:rPr>
              <a:t>Innovation, New Technologies</a:t>
            </a:r>
          </a:p>
          <a:p>
            <a:pPr>
              <a:lnSpc>
                <a:spcPct val="80000"/>
              </a:lnSpc>
              <a:spcAft>
                <a:spcPct val="100000"/>
              </a:spcAft>
              <a:buFont typeface="Wingdings" pitchFamily="2" charset="2"/>
              <a:buChar char="ü"/>
            </a:pPr>
            <a:r>
              <a:rPr lang="en-US" sz="1600">
                <a:solidFill>
                  <a:srgbClr val="002060"/>
                </a:solidFill>
              </a:rPr>
              <a:t> Well educated human resources: Schools/Universities, Torino University</a:t>
            </a:r>
          </a:p>
          <a:p>
            <a:pPr>
              <a:lnSpc>
                <a:spcPct val="80000"/>
              </a:lnSpc>
              <a:spcAft>
                <a:spcPct val="100000"/>
              </a:spcAft>
              <a:buFont typeface="Wingdings" pitchFamily="2" charset="2"/>
              <a:buChar char="ü"/>
            </a:pPr>
            <a:endParaRPr lang="en-US"/>
          </a:p>
          <a:p>
            <a:pPr>
              <a:lnSpc>
                <a:spcPct val="80000"/>
              </a:lnSpc>
              <a:spcAft>
                <a:spcPct val="100000"/>
              </a:spcAft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ChangeArrowheads="1"/>
          </p:cNvSpPr>
          <p:nvPr/>
        </p:nvSpPr>
        <p:spPr bwMode="auto">
          <a:xfrm>
            <a:off x="1116013" y="260350"/>
            <a:ext cx="67452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300" b="1">
                <a:solidFill>
                  <a:srgbClr val="595985"/>
                </a:solidFill>
                <a:ea typeface="Arial Unicode MS" pitchFamily="34" charset="-128"/>
              </a:rPr>
              <a:t>Torino University</a:t>
            </a:r>
          </a:p>
        </p:txBody>
      </p:sp>
      <p:sp>
        <p:nvSpPr>
          <p:cNvPr id="88067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3419475" y="6021388"/>
            <a:ext cx="2376488" cy="287337"/>
            <a:chOff x="3419977" y="6392361"/>
            <a:chExt cx="2376159" cy="288032"/>
          </a:xfrm>
        </p:grpSpPr>
        <p:sp>
          <p:nvSpPr>
            <p:cNvPr id="88070" name="TextBox 5"/>
            <p:cNvSpPr txBox="1">
              <a:spLocks noChangeArrowheads="1"/>
            </p:cNvSpPr>
            <p:nvPr/>
          </p:nvSpPr>
          <p:spPr bwMode="auto">
            <a:xfrm>
              <a:off x="3719927" y="6392361"/>
              <a:ext cx="20762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/>
                <a:t>Una finestra sull’Uzbekistan</a:t>
              </a:r>
            </a:p>
          </p:txBody>
        </p:sp>
        <p:pic>
          <p:nvPicPr>
            <p:cNvPr id="88071" name="Picture 5" descr="CIU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977" y="6392361"/>
              <a:ext cx="359935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880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268760"/>
            <a:ext cx="680402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/>
          <p:cNvSpPr>
            <a:spLocks noChangeArrowheads="1"/>
          </p:cNvSpPr>
          <p:nvPr/>
        </p:nvSpPr>
        <p:spPr bwMode="auto">
          <a:xfrm>
            <a:off x="3276600" y="385763"/>
            <a:ext cx="23018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pitchFamily="34" charset="0"/>
              </a:rPr>
              <a:t>Projects</a:t>
            </a:r>
            <a:r>
              <a:rPr lang="en-US" sz="2800" b="1" dirty="0">
                <a:solidFill>
                  <a:srgbClr val="595985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11619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1620" name="TextBox 6"/>
          <p:cNvSpPr txBox="1">
            <a:spLocks noChangeArrowheads="1"/>
          </p:cNvSpPr>
          <p:nvPr/>
        </p:nvSpPr>
        <p:spPr bwMode="auto">
          <a:xfrm>
            <a:off x="3276600" y="6357938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Una finestra sull’Uzbekistan</a:t>
            </a:r>
          </a:p>
        </p:txBody>
      </p:sp>
      <p:pic>
        <p:nvPicPr>
          <p:cNvPr id="111621" name="Picture 5" descr="CI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6357938"/>
            <a:ext cx="3603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65175"/>
            <a:ext cx="8523288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endParaRPr lang="en-US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just">
              <a:defRPr/>
            </a:pPr>
            <a:r>
              <a:rPr lang="en-US" sz="1600" dirty="0"/>
              <a:t>2.  </a:t>
            </a:r>
            <a:r>
              <a:rPr lang="en-US" sz="1600" b="1" dirty="0"/>
              <a:t>ADB </a:t>
            </a:r>
            <a:r>
              <a:rPr lang="en-US" sz="1600" dirty="0"/>
              <a:t>Asian </a:t>
            </a:r>
            <a:r>
              <a:rPr lang="en-US" sz="1600" i="1" dirty="0"/>
              <a:t>Development Bank highly values its partnership with Uzbekistan</a:t>
            </a:r>
            <a:r>
              <a:rPr lang="en-US" sz="1600" dirty="0"/>
              <a:t>, said </a:t>
            </a:r>
            <a:r>
              <a:rPr lang="en-US" sz="1600" b="1" dirty="0"/>
              <a:t>President Haruhiko Kuroda</a:t>
            </a:r>
            <a:r>
              <a:rPr lang="en-US" sz="1600" dirty="0"/>
              <a:t>. </a:t>
            </a:r>
          </a:p>
          <a:p>
            <a:pPr algn="just">
              <a:defRPr/>
            </a:pPr>
            <a:endParaRPr lang="en-US" sz="1600" dirty="0"/>
          </a:p>
          <a:p>
            <a:pPr algn="just">
              <a:defRPr/>
            </a:pPr>
            <a:r>
              <a:rPr lang="en-US" sz="1600" dirty="0"/>
              <a:t>The bank has financed large projects worth over USD 2.4 billion in the country. </a:t>
            </a:r>
          </a:p>
          <a:p>
            <a:pPr algn="just">
              <a:defRPr/>
            </a:pPr>
            <a:r>
              <a:rPr lang="en-US" sz="1600" dirty="0"/>
              <a:t> At present, it implements a number of major projects in the regions of the country with </a:t>
            </a:r>
            <a:r>
              <a:rPr lang="en-US" sz="1600" dirty="0" err="1"/>
              <a:t>Uzbekneftegaz</a:t>
            </a:r>
            <a:r>
              <a:rPr lang="en-US" sz="1600" dirty="0"/>
              <a:t>. </a:t>
            </a:r>
          </a:p>
          <a:p>
            <a:pPr algn="just">
              <a:defRPr/>
            </a:pPr>
            <a:r>
              <a:rPr lang="en-US" sz="1600" dirty="0"/>
              <a:t>Recently, an agreement was signed on joint exploration in the Aral Sea region.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it-IT" sz="1600" dirty="0"/>
          </a:p>
          <a:p>
            <a:pPr>
              <a:defRPr/>
            </a:pPr>
            <a:endParaRPr lang="en-US" sz="1600" dirty="0"/>
          </a:p>
        </p:txBody>
      </p:sp>
      <p:sp>
        <p:nvSpPr>
          <p:cNvPr id="111623" name="TextBox 2"/>
          <p:cNvSpPr txBox="1">
            <a:spLocks noChangeArrowheads="1"/>
          </p:cNvSpPr>
          <p:nvPr/>
        </p:nvSpPr>
        <p:spPr bwMode="auto">
          <a:xfrm>
            <a:off x="157163" y="3716338"/>
            <a:ext cx="873601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/>
              <a:t>3.  </a:t>
            </a:r>
            <a:r>
              <a:rPr lang="en-US" sz="1600" b="1" dirty="0"/>
              <a:t>Project of Construction of </a:t>
            </a:r>
            <a:r>
              <a:rPr lang="en-US" sz="1600" b="1" dirty="0" err="1"/>
              <a:t>Ustyurt</a:t>
            </a:r>
            <a:r>
              <a:rPr lang="en-US" sz="1600" b="1" dirty="0"/>
              <a:t> Gas Chemical </a:t>
            </a:r>
            <a:r>
              <a:rPr lang="en-US" sz="1600" b="1" dirty="0" smtClean="0"/>
              <a:t>Complex </a:t>
            </a:r>
            <a:endParaRPr lang="en-US" sz="1600" b="1" dirty="0"/>
          </a:p>
          <a:p>
            <a:pPr eaLnBrk="1" hangingPunct="1"/>
            <a:endParaRPr lang="en-US" sz="1600" b="1" dirty="0"/>
          </a:p>
          <a:p>
            <a:pPr algn="just" eaLnBrk="1" hangingPunct="1"/>
            <a:r>
              <a:rPr lang="en-US" sz="1600" dirty="0" smtClean="0"/>
              <a:t>The project, based </a:t>
            </a:r>
            <a:r>
              <a:rPr lang="en-US" sz="1600" dirty="0"/>
              <a:t>of </a:t>
            </a:r>
            <a:r>
              <a:rPr lang="en-US" sz="1600" dirty="0" err="1"/>
              <a:t>Surgil</a:t>
            </a:r>
            <a:r>
              <a:rPr lang="en-US" sz="1600" dirty="0"/>
              <a:t> field, has entered into Top Ten Global Investment Projects of the </a:t>
            </a:r>
            <a:r>
              <a:rPr lang="en-US" sz="1600" dirty="0" smtClean="0"/>
              <a:t>Year 2012, </a:t>
            </a:r>
            <a:r>
              <a:rPr lang="en-US" sz="1600" dirty="0"/>
              <a:t>according to the rating published by </a:t>
            </a:r>
            <a:r>
              <a:rPr lang="en-US" sz="1600" dirty="0" err="1"/>
              <a:t>Dealogic</a:t>
            </a:r>
            <a:r>
              <a:rPr lang="en-US" sz="1600" dirty="0"/>
              <a:t> (Great Britain). </a:t>
            </a:r>
          </a:p>
          <a:p>
            <a:pPr algn="just" eaLnBrk="1" hangingPunct="1"/>
            <a:r>
              <a:rPr lang="en-US" sz="1600" dirty="0"/>
              <a:t>The project was founded by </a:t>
            </a:r>
            <a:r>
              <a:rPr lang="en-US" sz="1600" dirty="0" err="1"/>
              <a:t>Uzbekneftegaz</a:t>
            </a:r>
            <a:r>
              <a:rPr lang="en-US" sz="1600" dirty="0"/>
              <a:t> and an investment consortium of Korean companies KOGAS, </a:t>
            </a:r>
            <a:r>
              <a:rPr lang="en-US" sz="1600" dirty="0" err="1"/>
              <a:t>Lotte</a:t>
            </a:r>
            <a:r>
              <a:rPr lang="en-US" sz="1600" dirty="0"/>
              <a:t> Group and STX Energy. </a:t>
            </a:r>
            <a:r>
              <a:rPr lang="en-US" sz="1600" dirty="0" smtClean="0"/>
              <a:t> The value of the project is 3,9 BN USD, of which 1,01 BN USD available for 2015.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/>
          <p:cNvSpPr>
            <a:spLocks noChangeArrowheads="1"/>
          </p:cNvSpPr>
          <p:nvPr/>
        </p:nvSpPr>
        <p:spPr bwMode="auto">
          <a:xfrm>
            <a:off x="3276600" y="385763"/>
            <a:ext cx="23018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pitchFamily="34" charset="0"/>
              </a:rPr>
              <a:t>Projects</a:t>
            </a:r>
            <a:r>
              <a:rPr lang="en-US" sz="2800" b="1" dirty="0">
                <a:solidFill>
                  <a:srgbClr val="595985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12643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2644" name="TextBox 6"/>
          <p:cNvSpPr txBox="1">
            <a:spLocks noChangeArrowheads="1"/>
          </p:cNvSpPr>
          <p:nvPr/>
        </p:nvSpPr>
        <p:spPr bwMode="auto">
          <a:xfrm>
            <a:off x="3276600" y="6357938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Una finestra sull’Uzbekistan</a:t>
            </a:r>
          </a:p>
        </p:txBody>
      </p:sp>
      <p:pic>
        <p:nvPicPr>
          <p:cNvPr id="112645" name="Picture 5" descr="CI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6357938"/>
            <a:ext cx="3603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12646" name="TextBox 1"/>
          <p:cNvSpPr txBox="1">
            <a:spLocks noChangeArrowheads="1"/>
          </p:cNvSpPr>
          <p:nvPr/>
        </p:nvSpPr>
        <p:spPr bwMode="auto">
          <a:xfrm>
            <a:off x="150813" y="1268413"/>
            <a:ext cx="85248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/>
              <a:t>4. </a:t>
            </a:r>
            <a:r>
              <a:rPr lang="en-US" sz="1600" b="1" dirty="0" smtClean="0"/>
              <a:t>Gas-to-liquids </a:t>
            </a:r>
            <a:r>
              <a:rPr lang="it-IT" sz="1600" b="1" dirty="0" smtClean="0"/>
              <a:t>(GTL) </a:t>
            </a:r>
            <a:r>
              <a:rPr lang="en-US" sz="1600" b="1" dirty="0" smtClean="0"/>
              <a:t>project </a:t>
            </a:r>
            <a:r>
              <a:rPr lang="en-US" sz="1600" b="1" dirty="0"/>
              <a:t>in Uzbekistan. </a:t>
            </a:r>
            <a:r>
              <a:rPr lang="it-IT" sz="1600" b="1" dirty="0"/>
              <a:t>Value: 3.5 </a:t>
            </a:r>
            <a:r>
              <a:rPr lang="it-IT" sz="1600" b="1" dirty="0" err="1" smtClean="0"/>
              <a:t>bn</a:t>
            </a:r>
            <a:r>
              <a:rPr lang="it-IT" sz="1600" b="1" dirty="0" smtClean="0"/>
              <a:t> USD. </a:t>
            </a:r>
            <a:endParaRPr lang="it-IT" sz="1600" b="1" dirty="0"/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The </a:t>
            </a:r>
            <a:r>
              <a:rPr lang="en-US" sz="1600" dirty="0" smtClean="0"/>
              <a:t>construction contract was awarded </a:t>
            </a:r>
            <a:r>
              <a:rPr lang="en-US" sz="1600" dirty="0"/>
              <a:t>to </a:t>
            </a:r>
            <a:r>
              <a:rPr lang="en-US" sz="1600" dirty="0" smtClean="0"/>
              <a:t>Hyundai. The plant</a:t>
            </a:r>
            <a:r>
              <a:rPr lang="en-US" sz="1600" dirty="0"/>
              <a:t> </a:t>
            </a:r>
            <a:r>
              <a:rPr lang="en-US" sz="1600" dirty="0" smtClean="0"/>
              <a:t>will be </a:t>
            </a:r>
            <a:r>
              <a:rPr lang="en-US" sz="1600" dirty="0"/>
              <a:t>located 40 km south of </a:t>
            </a:r>
            <a:r>
              <a:rPr lang="en-US" sz="1600" dirty="0" err="1"/>
              <a:t>Qarshi</a:t>
            </a:r>
            <a:r>
              <a:rPr lang="en-US" sz="1600" dirty="0"/>
              <a:t>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This plant will be based on Sasol’s GTL technology and will have a capacity of 1.4 million metric tons per year, with following products: GTL diesel, kerosene, naphtha and liquid petroleum gas. The front-end engineering activities </a:t>
            </a:r>
            <a:r>
              <a:rPr lang="en-US" sz="1600" dirty="0" smtClean="0"/>
              <a:t>was </a:t>
            </a:r>
            <a:r>
              <a:rPr lang="en-US" sz="1600" dirty="0"/>
              <a:t>executed by </a:t>
            </a:r>
            <a:r>
              <a:rPr lang="en-US" sz="1600" dirty="0" err="1"/>
              <a:t>Technip’s</a:t>
            </a:r>
            <a:r>
              <a:rPr lang="en-US" sz="1600" dirty="0"/>
              <a:t> operating center in Rome.</a:t>
            </a:r>
          </a:p>
        </p:txBody>
      </p:sp>
      <p:pic>
        <p:nvPicPr>
          <p:cNvPr id="1126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71938"/>
            <a:ext cx="49688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4691" name="TextBox 6"/>
          <p:cNvSpPr txBox="1">
            <a:spLocks noChangeArrowheads="1"/>
          </p:cNvSpPr>
          <p:nvPr/>
        </p:nvSpPr>
        <p:spPr bwMode="auto">
          <a:xfrm>
            <a:off x="3276600" y="6357938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Una finestra sull’Uzbekistan</a:t>
            </a:r>
          </a:p>
        </p:txBody>
      </p:sp>
      <p:pic>
        <p:nvPicPr>
          <p:cNvPr id="114692" name="Picture 5" descr="CI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6357938"/>
            <a:ext cx="3603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15717" name="TextBox 6"/>
          <p:cNvSpPr txBox="1">
            <a:spLocks noChangeArrowheads="1"/>
          </p:cNvSpPr>
          <p:nvPr/>
        </p:nvSpPr>
        <p:spPr bwMode="auto">
          <a:xfrm>
            <a:off x="150813" y="1268413"/>
            <a:ext cx="85248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dirty="0"/>
              <a:t>6</a:t>
            </a:r>
            <a:r>
              <a:rPr lang="en-US" sz="1600" dirty="0" smtClean="0"/>
              <a:t>.</a:t>
            </a:r>
            <a:r>
              <a:rPr lang="en-US" b="1" dirty="0" smtClean="0"/>
              <a:t> </a:t>
            </a:r>
            <a:r>
              <a:rPr lang="en-US" sz="1600" b="1" dirty="0" err="1" smtClean="0"/>
              <a:t>Lukoil</a:t>
            </a:r>
            <a:r>
              <a:rPr lang="en-US" sz="1600" b="1" dirty="0" smtClean="0"/>
              <a:t> </a:t>
            </a:r>
          </a:p>
          <a:p>
            <a:pPr eaLnBrk="1" hangingPunct="1">
              <a:defRPr/>
            </a:pPr>
            <a:endParaRPr lang="en-US" b="1" dirty="0" smtClean="0"/>
          </a:p>
          <a:p>
            <a:pPr algn="just">
              <a:defRPr/>
            </a:pPr>
            <a:r>
              <a:rPr lang="en-US" sz="1600" b="1" dirty="0" err="1" smtClean="0"/>
              <a:t>Lukoil</a:t>
            </a:r>
            <a:r>
              <a:rPr lang="en-US" sz="1600" b="1" dirty="0" smtClean="0"/>
              <a:t> </a:t>
            </a:r>
            <a:r>
              <a:rPr lang="en-US" sz="1600" b="1" dirty="0"/>
              <a:t>has been actively involved in major projects in Uzbekistan</a:t>
            </a:r>
            <a:r>
              <a:rPr lang="en-US" sz="1600" dirty="0"/>
              <a:t>. The </a:t>
            </a:r>
            <a:r>
              <a:rPr lang="en-US" sz="1600" dirty="0" smtClean="0"/>
              <a:t>on-going </a:t>
            </a:r>
            <a:r>
              <a:rPr lang="en-US" sz="1600" dirty="0"/>
              <a:t>projects </a:t>
            </a:r>
            <a:r>
              <a:rPr lang="en-US" sz="1600" dirty="0" smtClean="0"/>
              <a:t>entered within </a:t>
            </a:r>
            <a:r>
              <a:rPr lang="en-US" sz="1600" dirty="0"/>
              <a:t>the frame of agreements on extraction of gas, gas condensate and oil fields </a:t>
            </a:r>
            <a:r>
              <a:rPr lang="en-US" sz="1600" dirty="0" smtClean="0"/>
              <a:t>signed </a:t>
            </a:r>
            <a:r>
              <a:rPr lang="en-US" sz="1600" dirty="0"/>
              <a:t>in </a:t>
            </a:r>
            <a:r>
              <a:rPr lang="en-US" sz="1600" dirty="0" smtClean="0"/>
              <a:t>2004.</a:t>
            </a:r>
          </a:p>
          <a:p>
            <a:pPr algn="just">
              <a:defRPr/>
            </a:pPr>
            <a:endParaRPr lang="en-US" sz="1600" dirty="0"/>
          </a:p>
          <a:p>
            <a:pPr algn="just">
              <a:defRPr/>
            </a:pPr>
            <a:r>
              <a:rPr lang="en-US" sz="1600" dirty="0" smtClean="0"/>
              <a:t>Lukoil </a:t>
            </a:r>
            <a:r>
              <a:rPr lang="en-US" sz="1600" dirty="0"/>
              <a:t>plans to invest </a:t>
            </a:r>
            <a:r>
              <a:rPr lang="en-US" sz="1600" b="1" dirty="0"/>
              <a:t>over </a:t>
            </a:r>
            <a:r>
              <a:rPr lang="en-US" sz="1600" b="1" dirty="0" smtClean="0"/>
              <a:t>$ </a:t>
            </a:r>
            <a:r>
              <a:rPr lang="en-US" sz="1600" dirty="0" smtClean="0"/>
              <a:t>5</a:t>
            </a:r>
            <a:r>
              <a:rPr lang="en-US" sz="1600" b="1" dirty="0" smtClean="0"/>
              <a:t> </a:t>
            </a:r>
            <a:r>
              <a:rPr lang="en-US" sz="1600" b="1" dirty="0"/>
              <a:t>million </a:t>
            </a:r>
            <a:r>
              <a:rPr lang="en-US" sz="1600" dirty="0"/>
              <a:t>in two PSA gas projects in Uzbekistan </a:t>
            </a:r>
            <a:endParaRPr lang="en-US" sz="1600" dirty="0" smtClean="0"/>
          </a:p>
          <a:p>
            <a:pPr algn="just">
              <a:defRPr/>
            </a:pPr>
            <a:endParaRPr lang="en-US" sz="1600" dirty="0"/>
          </a:p>
          <a:p>
            <a:pPr marL="285750" indent="-285750" algn="just">
              <a:buFontTx/>
              <a:buChar char="-"/>
              <a:defRPr/>
            </a:pPr>
            <a:r>
              <a:rPr lang="en-US" sz="1600" b="1" dirty="0" err="1" smtClean="0"/>
              <a:t>Kandym</a:t>
            </a:r>
            <a:r>
              <a:rPr lang="en-US" sz="1600" b="1" dirty="0" smtClean="0"/>
              <a:t>-</a:t>
            </a:r>
            <a:r>
              <a:rPr lang="en-US" sz="1600" b="1" dirty="0" err="1" smtClean="0"/>
              <a:t>Khauzak</a:t>
            </a:r>
            <a:r>
              <a:rPr lang="en-US" sz="1600" b="1" dirty="0" smtClean="0"/>
              <a:t>-Shady. </a:t>
            </a:r>
            <a:r>
              <a:rPr lang="en-US" sz="1600" dirty="0" smtClean="0"/>
              <a:t>For </a:t>
            </a:r>
            <a:r>
              <a:rPr lang="en-US" sz="1600" dirty="0" err="1" smtClean="0"/>
              <a:t>Kandym</a:t>
            </a:r>
            <a:r>
              <a:rPr lang="en-US" sz="1600" dirty="0" smtClean="0"/>
              <a:t> the contract is with </a:t>
            </a:r>
            <a:r>
              <a:rPr lang="en-US" sz="1600" dirty="0"/>
              <a:t>the consortium led by Hyundai </a:t>
            </a:r>
            <a:r>
              <a:rPr lang="en-US" sz="1600" dirty="0" smtClean="0"/>
              <a:t>Engineering. The </a:t>
            </a:r>
            <a:r>
              <a:rPr lang="en-US" sz="1600" dirty="0"/>
              <a:t>design capacity </a:t>
            </a:r>
            <a:r>
              <a:rPr lang="en-US" sz="1600" dirty="0" smtClean="0"/>
              <a:t>will </a:t>
            </a:r>
            <a:r>
              <a:rPr lang="en-US" sz="1600" dirty="0"/>
              <a:t>be 8 billion cubic meters of gas per year.</a:t>
            </a:r>
          </a:p>
          <a:p>
            <a:pPr marL="285750" indent="-285750" algn="just">
              <a:buFontTx/>
              <a:buChar char="-"/>
              <a:defRPr/>
            </a:pPr>
            <a:endParaRPr lang="en-US" sz="1600" b="1" dirty="0" smtClean="0"/>
          </a:p>
          <a:p>
            <a:pPr marL="285750" indent="-285750" algn="just">
              <a:buFontTx/>
              <a:buChar char="-"/>
              <a:defRPr/>
            </a:pPr>
            <a:r>
              <a:rPr lang="en-US" sz="1600" b="1" dirty="0" smtClean="0"/>
              <a:t>South-West </a:t>
            </a:r>
            <a:r>
              <a:rPr lang="en-US" sz="1600" b="1" dirty="0" err="1" smtClean="0"/>
              <a:t>Gissar</a:t>
            </a:r>
            <a:r>
              <a:rPr lang="en-US" sz="1600" b="1" dirty="0" smtClean="0"/>
              <a:t>. </a:t>
            </a:r>
            <a:r>
              <a:rPr lang="en-US" sz="1600" dirty="0"/>
              <a:t>Start-up of new facilities is scheduled for beginning of 2017, investments will exceed 1 billion US dollars, </a:t>
            </a:r>
            <a:r>
              <a:rPr lang="en-US" sz="1600" dirty="0" smtClean="0"/>
              <a:t>gas </a:t>
            </a:r>
            <a:r>
              <a:rPr lang="en-US" sz="1600" dirty="0"/>
              <a:t>production is 4.8 </a:t>
            </a:r>
            <a:r>
              <a:rPr lang="en-US" sz="1600" dirty="0" err="1" smtClean="0"/>
              <a:t>bcm</a:t>
            </a:r>
            <a:r>
              <a:rPr lang="en-US" sz="1600" dirty="0" smtClean="0"/>
              <a:t> </a:t>
            </a:r>
            <a:r>
              <a:rPr lang="en-US" sz="1600" dirty="0"/>
              <a:t>annually.</a:t>
            </a:r>
          </a:p>
          <a:p>
            <a:pPr algn="just" eaLnBrk="1" hangingPunct="1">
              <a:defRPr/>
            </a:pPr>
            <a:endParaRPr lang="en-US" sz="1600" dirty="0" smtClean="0"/>
          </a:p>
        </p:txBody>
      </p:sp>
      <p:pic>
        <p:nvPicPr>
          <p:cNvPr id="1146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50825"/>
            <a:ext cx="23050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5715" name="TextBox 6"/>
          <p:cNvSpPr txBox="1">
            <a:spLocks noChangeArrowheads="1"/>
          </p:cNvSpPr>
          <p:nvPr/>
        </p:nvSpPr>
        <p:spPr bwMode="auto">
          <a:xfrm>
            <a:off x="3276600" y="6357938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Una finestra sull’Uzbekistan</a:t>
            </a:r>
          </a:p>
        </p:txBody>
      </p:sp>
      <p:pic>
        <p:nvPicPr>
          <p:cNvPr id="115716" name="Picture 5" descr="CI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6357938"/>
            <a:ext cx="3603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157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50825"/>
            <a:ext cx="23050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115718" name="TextBox 1"/>
          <p:cNvSpPr txBox="1">
            <a:spLocks noChangeArrowheads="1"/>
          </p:cNvSpPr>
          <p:nvPr/>
        </p:nvSpPr>
        <p:spPr bwMode="auto">
          <a:xfrm>
            <a:off x="107950" y="1341438"/>
            <a:ext cx="8829661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sz="1600" dirty="0"/>
              <a:t>7. </a:t>
            </a:r>
            <a:r>
              <a:rPr lang="it-IT" sz="1600" b="1" dirty="0" err="1"/>
              <a:t>Uzkimyosanoat</a:t>
            </a:r>
            <a:r>
              <a:rPr lang="it-IT" sz="1600" b="1" dirty="0"/>
              <a:t> SJSC and </a:t>
            </a:r>
            <a:r>
              <a:rPr lang="it-IT" sz="1600" b="1" dirty="0" err="1"/>
              <a:t>its</a:t>
            </a:r>
            <a:r>
              <a:rPr lang="it-IT" sz="1600" b="1" dirty="0"/>
              <a:t> </a:t>
            </a:r>
            <a:r>
              <a:rPr lang="it-IT" sz="1600" b="1" dirty="0" err="1"/>
              <a:t>subdivision</a:t>
            </a:r>
            <a:r>
              <a:rPr lang="it-IT" sz="1600" b="1" dirty="0"/>
              <a:t> </a:t>
            </a:r>
            <a:r>
              <a:rPr lang="it-IT" sz="1600" b="1" dirty="0" err="1"/>
              <a:t>Navoiyazot</a:t>
            </a:r>
            <a:r>
              <a:rPr lang="it-IT" sz="1600" b="1" dirty="0"/>
              <a:t> </a:t>
            </a:r>
            <a:r>
              <a:rPr lang="it-IT" sz="1600" b="1" dirty="0" smtClean="0"/>
              <a:t>OJS</a:t>
            </a:r>
          </a:p>
          <a:p>
            <a:pPr eaLnBrk="1" hangingPunct="1"/>
            <a:endParaRPr lang="it-IT" sz="1600" b="1" dirty="0"/>
          </a:p>
          <a:p>
            <a:pPr eaLnBrk="1" hangingPunct="1"/>
            <a:r>
              <a:rPr lang="it-IT" sz="1600" dirty="0" smtClean="0"/>
              <a:t>Project </a:t>
            </a:r>
            <a:r>
              <a:rPr lang="it-IT" sz="1600" dirty="0"/>
              <a:t>«Construction of </a:t>
            </a:r>
            <a:r>
              <a:rPr lang="it-IT" sz="1600" dirty="0" err="1"/>
              <a:t>polyvinyl</a:t>
            </a:r>
            <a:r>
              <a:rPr lang="it-IT" sz="1600" dirty="0"/>
              <a:t> </a:t>
            </a:r>
            <a:r>
              <a:rPr lang="it-IT" sz="1600" dirty="0" err="1"/>
              <a:t>chloride</a:t>
            </a:r>
            <a:r>
              <a:rPr lang="it-IT" sz="1600" dirty="0"/>
              <a:t>, </a:t>
            </a:r>
            <a:r>
              <a:rPr lang="it-IT" sz="1600" dirty="0" err="1"/>
              <a:t>caustic</a:t>
            </a:r>
            <a:r>
              <a:rPr lang="it-IT" sz="1600" dirty="0"/>
              <a:t> soda and </a:t>
            </a:r>
          </a:p>
          <a:p>
            <a:pPr eaLnBrk="1" hangingPunct="1"/>
            <a:r>
              <a:rPr lang="it-IT" sz="1600" dirty="0" err="1"/>
              <a:t>methanol</a:t>
            </a:r>
            <a:r>
              <a:rPr lang="it-IT" sz="1600" dirty="0"/>
              <a:t> productions </a:t>
            </a:r>
            <a:r>
              <a:rPr lang="it-IT" sz="1600" dirty="0" err="1" smtClean="0"/>
              <a:t>complex</a:t>
            </a:r>
            <a:r>
              <a:rPr lang="it-IT" sz="1600" dirty="0"/>
              <a:t>» (the </a:t>
            </a:r>
            <a:r>
              <a:rPr lang="it-IT" sz="1600" dirty="0" err="1"/>
              <a:t>annual</a:t>
            </a:r>
            <a:r>
              <a:rPr lang="it-IT" sz="1600" dirty="0"/>
              <a:t> </a:t>
            </a:r>
            <a:r>
              <a:rPr lang="it-IT" sz="1600" dirty="0" err="1"/>
              <a:t>capacity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100,000 </a:t>
            </a:r>
            <a:r>
              <a:rPr lang="it-IT" sz="1600" dirty="0" err="1"/>
              <a:t>tonnes</a:t>
            </a:r>
            <a:r>
              <a:rPr lang="it-IT" sz="1600" dirty="0"/>
              <a:t> of PVC, 75,000 </a:t>
            </a:r>
            <a:r>
              <a:rPr lang="it-IT" sz="1600" dirty="0" err="1"/>
              <a:t>tonnes</a:t>
            </a:r>
            <a:r>
              <a:rPr lang="it-IT" sz="1600" dirty="0"/>
              <a:t> </a:t>
            </a:r>
          </a:p>
          <a:p>
            <a:pPr eaLnBrk="1" hangingPunct="1"/>
            <a:r>
              <a:rPr lang="it-IT" sz="1600" dirty="0"/>
              <a:t>of </a:t>
            </a:r>
            <a:r>
              <a:rPr lang="it-IT" sz="1600" dirty="0" err="1"/>
              <a:t>caustic</a:t>
            </a:r>
            <a:r>
              <a:rPr lang="it-IT" sz="1600" dirty="0"/>
              <a:t> soda, 300,000 </a:t>
            </a:r>
            <a:r>
              <a:rPr lang="it-IT" sz="1600" dirty="0" err="1"/>
              <a:t>tonnes</a:t>
            </a:r>
            <a:r>
              <a:rPr lang="it-IT" sz="1600" dirty="0"/>
              <a:t> of </a:t>
            </a:r>
            <a:r>
              <a:rPr lang="it-IT" sz="1600" dirty="0" err="1"/>
              <a:t>methanol</a:t>
            </a:r>
            <a:r>
              <a:rPr lang="it-IT" sz="1600" dirty="0"/>
              <a:t>)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Navoiyazot</a:t>
            </a:r>
            <a:r>
              <a:rPr lang="it-IT" sz="1600" dirty="0"/>
              <a:t> OJSC.</a:t>
            </a:r>
          </a:p>
          <a:p>
            <a:pPr eaLnBrk="1" hangingPunct="1"/>
            <a:endParaRPr lang="it-IT" sz="1600" dirty="0"/>
          </a:p>
          <a:p>
            <a:pPr eaLnBrk="1" hangingPunct="1"/>
            <a:endParaRPr lang="it-IT" sz="1600" dirty="0"/>
          </a:p>
          <a:p>
            <a:pPr eaLnBrk="1" hangingPunct="1"/>
            <a:r>
              <a:rPr lang="it-IT" sz="1600" dirty="0" smtClean="0"/>
              <a:t>The </a:t>
            </a:r>
            <a:r>
              <a:rPr lang="it-IT" sz="1600" dirty="0" err="1"/>
              <a:t>construction</a:t>
            </a:r>
            <a:r>
              <a:rPr lang="it-IT" sz="1600" dirty="0"/>
              <a:t> </a:t>
            </a:r>
            <a:r>
              <a:rPr lang="it-IT" sz="1600" dirty="0" err="1"/>
              <a:t>period</a:t>
            </a:r>
            <a:r>
              <a:rPr lang="it-IT" sz="1600" dirty="0"/>
              <a:t> </a:t>
            </a:r>
            <a:r>
              <a:rPr lang="it-IT" sz="1600" dirty="0" err="1"/>
              <a:t>will</a:t>
            </a:r>
            <a:r>
              <a:rPr lang="it-IT" sz="1600" dirty="0"/>
              <a:t> be </a:t>
            </a:r>
            <a:r>
              <a:rPr lang="it-IT" sz="1600" dirty="0" smtClean="0"/>
              <a:t>2015-2017. </a:t>
            </a:r>
          </a:p>
          <a:p>
            <a:pPr eaLnBrk="1" hangingPunct="1"/>
            <a:r>
              <a:rPr lang="it-IT" sz="1600" dirty="0" smtClean="0"/>
              <a:t>The </a:t>
            </a:r>
            <a:r>
              <a:rPr lang="it-IT" sz="1600" dirty="0" err="1"/>
              <a:t>financing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to be </a:t>
            </a:r>
            <a:r>
              <a:rPr lang="it-IT" sz="1600" dirty="0" err="1" smtClean="0"/>
              <a:t>covered</a:t>
            </a:r>
            <a:r>
              <a:rPr lang="it-IT" sz="1600" dirty="0" smtClean="0"/>
              <a:t> </a:t>
            </a:r>
            <a:r>
              <a:rPr lang="it-IT" sz="1600" dirty="0"/>
              <a:t>by </a:t>
            </a:r>
            <a:r>
              <a:rPr lang="it-IT" sz="1600" dirty="0" err="1"/>
              <a:t>internal</a:t>
            </a:r>
            <a:r>
              <a:rPr lang="it-IT" sz="1600" dirty="0"/>
              <a:t> funds,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/>
              <a:t>well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attracted</a:t>
            </a:r>
            <a:r>
              <a:rPr lang="it-IT" sz="1600" dirty="0"/>
              <a:t> </a:t>
            </a:r>
            <a:r>
              <a:rPr lang="it-IT" sz="1600" dirty="0" err="1"/>
              <a:t>credits</a:t>
            </a:r>
            <a:r>
              <a:rPr lang="it-IT" sz="1600" dirty="0"/>
              <a:t> </a:t>
            </a:r>
            <a:endParaRPr lang="it-IT" sz="1600" dirty="0" smtClean="0"/>
          </a:p>
          <a:p>
            <a:pPr eaLnBrk="1" hangingPunct="1"/>
            <a:r>
              <a:rPr lang="it-IT" sz="1600" dirty="0" smtClean="0"/>
              <a:t>of </a:t>
            </a:r>
            <a:r>
              <a:rPr lang="it-IT" sz="1600" dirty="0"/>
              <a:t>the Fund of </a:t>
            </a:r>
            <a:r>
              <a:rPr lang="it-IT" sz="1600" dirty="0" err="1"/>
              <a:t>Reconstruction</a:t>
            </a:r>
            <a:r>
              <a:rPr lang="it-IT" sz="1600" dirty="0"/>
              <a:t> and </a:t>
            </a:r>
            <a:r>
              <a:rPr lang="it-IT" sz="1600" dirty="0" smtClean="0"/>
              <a:t>Development </a:t>
            </a:r>
            <a:r>
              <a:rPr lang="it-IT" sz="1600" dirty="0"/>
              <a:t>of the Republic of Uzbekistan, </a:t>
            </a:r>
            <a:endParaRPr lang="it-IT" sz="1600" dirty="0" smtClean="0"/>
          </a:p>
          <a:p>
            <a:pPr eaLnBrk="1" hangingPunct="1"/>
            <a:r>
              <a:rPr lang="it-IT" sz="1600" dirty="0" err="1" smtClean="0"/>
              <a:t>foreign</a:t>
            </a:r>
            <a:r>
              <a:rPr lang="it-IT" sz="1600" dirty="0" smtClean="0"/>
              <a:t> </a:t>
            </a:r>
            <a:r>
              <a:rPr lang="it-IT" sz="1600" dirty="0"/>
              <a:t>and </a:t>
            </a:r>
            <a:r>
              <a:rPr lang="it-IT" sz="1600" dirty="0" err="1"/>
              <a:t>local</a:t>
            </a:r>
            <a:r>
              <a:rPr lang="it-IT" sz="1600" dirty="0"/>
              <a:t> commercial </a:t>
            </a:r>
            <a:r>
              <a:rPr lang="it-IT" sz="1600" dirty="0" err="1"/>
              <a:t>banks</a:t>
            </a:r>
            <a:r>
              <a:rPr lang="it-IT" sz="1600" dirty="0"/>
              <a:t>. </a:t>
            </a:r>
          </a:p>
          <a:p>
            <a:pPr eaLnBrk="1" hangingPunct="1"/>
            <a:endParaRPr lang="it-IT" sz="1600" dirty="0"/>
          </a:p>
          <a:p>
            <a:pPr eaLnBrk="1" hangingPunct="1"/>
            <a:endParaRPr lang="it-IT" sz="1600" dirty="0"/>
          </a:p>
          <a:p>
            <a:pPr eaLnBrk="1" hangingPunct="1"/>
            <a:r>
              <a:rPr lang="it-IT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sz="2400" b="1" kern="1200" dirty="0">
                <a:solidFill>
                  <a:srgbClr val="595985"/>
                </a:solidFill>
                <a:latin typeface="Arial" pitchFamily="34" charset="0"/>
                <a:ea typeface="+mn-ea"/>
                <a:cs typeface="Arial" pitchFamily="34" charset="0"/>
              </a:rPr>
              <a:t>Management Training </a:t>
            </a:r>
            <a:r>
              <a:rPr lang="en-US" sz="2400" b="1" kern="1200" dirty="0" err="1">
                <a:solidFill>
                  <a:srgbClr val="595985"/>
                </a:solidFill>
                <a:latin typeface="Arial" pitchFamily="34" charset="0"/>
                <a:ea typeface="+mn-ea"/>
                <a:cs typeface="Arial" pitchFamily="34" charset="0"/>
              </a:rPr>
              <a:t>Programme</a:t>
            </a:r>
            <a:r>
              <a:rPr lang="en-US" sz="2400" b="1" kern="1200" dirty="0">
                <a:solidFill>
                  <a:srgbClr val="595985"/>
                </a:solidFill>
                <a:latin typeface="Arial" pitchFamily="34" charset="0"/>
                <a:ea typeface="+mn-ea"/>
                <a:cs typeface="Arial" pitchFamily="34" charset="0"/>
              </a:rPr>
              <a:t> (MTP) - Capacity Building for SME Management in Uzbekistan</a:t>
            </a:r>
            <a:endParaRPr lang="it-IT" sz="2400" b="1" kern="1200" dirty="0">
              <a:solidFill>
                <a:srgbClr val="59598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F385F-A3E5-4590-A8B2-BFAC90C7E0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::::5. Images HR:img1_leaflet.psd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72268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55776" y="2780928"/>
            <a:ext cx="3722687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55776" y="3147640"/>
            <a:ext cx="3722687" cy="316168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27784" y="3284985"/>
            <a:ext cx="352839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UZBEKISTAN:</a:t>
            </a:r>
            <a:endParaRPr lang="it-IT" sz="1200" dirty="0">
              <a:solidFill>
                <a:schemeClr val="bg1"/>
              </a:solidFill>
            </a:endParaRPr>
          </a:p>
          <a:p>
            <a:pPr algn="ctr"/>
            <a:r>
              <a:rPr lang="it-IT" sz="1200" b="1" dirty="0">
                <a:solidFill>
                  <a:schemeClr val="bg1"/>
                </a:solidFill>
              </a:rPr>
              <a:t>Un fiorente mercato per l’Italia.</a:t>
            </a:r>
            <a:endParaRPr lang="it-IT" sz="1200" dirty="0">
              <a:solidFill>
                <a:schemeClr val="bg1"/>
              </a:solidFill>
            </a:endParaRP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it-IT" sz="1200" b="1" u="sng" dirty="0">
                <a:solidFill>
                  <a:schemeClr val="bg1"/>
                </a:solidFill>
              </a:rPr>
              <a:t>Opportunità per esportazioni ed investimenti italiani.</a:t>
            </a:r>
            <a:endParaRPr lang="it-IT" sz="1200" dirty="0">
              <a:solidFill>
                <a:schemeClr val="bg1"/>
              </a:solidFill>
            </a:endParaRPr>
          </a:p>
          <a:p>
            <a:r>
              <a:rPr lang="it-IT" sz="1200" b="1" dirty="0">
                <a:solidFill>
                  <a:schemeClr val="bg1"/>
                </a:solidFill>
              </a:rPr>
              <a:t> </a:t>
            </a:r>
            <a:endParaRPr lang="it-IT" sz="1200" dirty="0">
              <a:solidFill>
                <a:schemeClr val="bg1"/>
              </a:solidFill>
            </a:endParaRPr>
          </a:p>
          <a:p>
            <a:pPr algn="ctr"/>
            <a:r>
              <a:rPr lang="it-IT" sz="1200" i="1" dirty="0">
                <a:solidFill>
                  <a:schemeClr val="bg1"/>
                </a:solidFill>
              </a:rPr>
              <a:t>Programma di training, </a:t>
            </a:r>
            <a:endParaRPr lang="it-IT" sz="1200" dirty="0">
              <a:solidFill>
                <a:schemeClr val="bg1"/>
              </a:solidFill>
            </a:endParaRPr>
          </a:p>
          <a:p>
            <a:pPr algn="ctr"/>
            <a:r>
              <a:rPr lang="it-IT" sz="1200" i="1" dirty="0">
                <a:solidFill>
                  <a:schemeClr val="bg1"/>
                </a:solidFill>
              </a:rPr>
              <a:t>finanziato dall’UNIONE EUROPEA, </a:t>
            </a:r>
            <a:endParaRPr lang="it-IT" sz="1200" dirty="0">
              <a:solidFill>
                <a:schemeClr val="bg1"/>
              </a:solidFill>
            </a:endParaRPr>
          </a:p>
          <a:p>
            <a:pPr algn="ctr"/>
            <a:r>
              <a:rPr lang="it-IT" sz="1200" i="1" dirty="0">
                <a:solidFill>
                  <a:schemeClr val="bg1"/>
                </a:solidFill>
              </a:rPr>
              <a:t>per le PMI dell’Uzbekistan.</a:t>
            </a:r>
            <a:endParaRPr lang="it-IT" sz="1200" dirty="0">
              <a:solidFill>
                <a:schemeClr val="bg1"/>
              </a:solidFill>
            </a:endParaRPr>
          </a:p>
          <a:p>
            <a:r>
              <a:rPr lang="it-IT" sz="1200" dirty="0">
                <a:solidFill>
                  <a:schemeClr val="bg1"/>
                </a:solidFill>
              </a:rPr>
              <a:t> </a:t>
            </a:r>
          </a:p>
          <a:p>
            <a:r>
              <a:rPr lang="it-IT" sz="12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11 giugno 2015, h 14,00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SALA CONSIGLIO, Palazzo Turati  (Milano, via Meravigli 9/b)</a:t>
            </a:r>
          </a:p>
          <a:p>
            <a:r>
              <a:rPr lang="it-IT" sz="12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INGRESSO LIBERO CON PRENOTAZIONE</a:t>
            </a:r>
          </a:p>
          <a:p>
            <a:r>
              <a:rPr lang="it-IT" sz="1200" b="1" dirty="0"/>
              <a:t> </a:t>
            </a:r>
            <a:endParaRPr lang="it-IT" sz="1200" dirty="0"/>
          </a:p>
          <a:p>
            <a:r>
              <a:rPr lang="it-IT" b="1" dirty="0"/>
              <a:t>           </a:t>
            </a:r>
            <a:r>
              <a:rPr lang="it-IT" dirty="0"/>
              <a:t> </a:t>
            </a:r>
            <a:r>
              <a:rPr lang="it-IT" b="1" dirty="0"/>
              <a:t> </a:t>
            </a:r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dirty="0"/>
              <a:t> 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5717" name="TextBox 6"/>
          <p:cNvSpPr txBox="1">
            <a:spLocks noChangeArrowheads="1"/>
          </p:cNvSpPr>
          <p:nvPr/>
        </p:nvSpPr>
        <p:spPr bwMode="auto">
          <a:xfrm>
            <a:off x="150813" y="1268413"/>
            <a:ext cx="85248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600" dirty="0" smtClean="0"/>
              <a:t>8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en-US" sz="1600" b="1" dirty="0" smtClean="0"/>
              <a:t>UZBEKENERGO</a:t>
            </a:r>
            <a:endParaRPr lang="en-US" sz="1600" b="1" dirty="0"/>
          </a:p>
          <a:p>
            <a:pPr>
              <a:defRPr/>
            </a:pPr>
            <a:r>
              <a:rPr lang="en-US" sz="1600" dirty="0"/>
              <a:t>The Power Industry of Uzbekistan operates in the framework of the State Joint Stock Company ”</a:t>
            </a:r>
            <a:r>
              <a:rPr lang="en-US" sz="1600" dirty="0" err="1"/>
              <a:t>Uzbekenergo</a:t>
            </a:r>
            <a:r>
              <a:rPr lang="en-US" sz="1600" dirty="0" smtClean="0"/>
              <a:t>”.  The </a:t>
            </a:r>
            <a:r>
              <a:rPr lang="en-US" sz="1600" dirty="0"/>
              <a:t>company structure includes 53 enterprises and organizations, </a:t>
            </a:r>
            <a:r>
              <a:rPr lang="en-US" sz="1600" dirty="0" smtClean="0"/>
              <a:t>39 </a:t>
            </a:r>
            <a:r>
              <a:rPr lang="en-US" sz="1600" dirty="0"/>
              <a:t>open joint-stock companies, 11 unitary enterprises, 2 societies with limited liability and company </a:t>
            </a:r>
            <a:r>
              <a:rPr lang="en-US" sz="1600" dirty="0" smtClean="0"/>
              <a:t>branch “</a:t>
            </a:r>
            <a:r>
              <a:rPr lang="en-US" sz="1600" dirty="0" err="1"/>
              <a:t>Energosotish</a:t>
            </a:r>
            <a:r>
              <a:rPr lang="en-US" sz="1600" dirty="0" smtClean="0"/>
              <a:t>”.</a:t>
            </a:r>
          </a:p>
          <a:p>
            <a:pPr>
              <a:defRPr/>
            </a:pPr>
            <a:endParaRPr lang="en-US" sz="1600" dirty="0"/>
          </a:p>
          <a:p>
            <a:pPr algn="just" eaLnBrk="1" hangingPunct="1">
              <a:defRPr/>
            </a:pPr>
            <a:r>
              <a:rPr lang="en-US" sz="1600" dirty="0"/>
              <a:t>As for now, the company performs the centralized electric power supply </a:t>
            </a:r>
            <a:r>
              <a:rPr lang="en-US" sz="1600" dirty="0" smtClean="0"/>
              <a:t>to </a:t>
            </a:r>
            <a:r>
              <a:rPr lang="en-US" sz="1600" dirty="0"/>
              <a:t>national economy and population, and also sale of thermal energy to industrial and domestic </a:t>
            </a:r>
            <a:r>
              <a:rPr lang="en-US" sz="1600" dirty="0" smtClean="0"/>
              <a:t>consumers.</a:t>
            </a:r>
          </a:p>
          <a:p>
            <a:pPr algn="just" eaLnBrk="1" hangingPunct="1">
              <a:defRPr/>
            </a:pPr>
            <a:endParaRPr lang="en-US" sz="1600" dirty="0" smtClean="0"/>
          </a:p>
          <a:p>
            <a:pPr algn="ctr" eaLnBrk="1" hangingPunct="1">
              <a:defRPr/>
            </a:pPr>
            <a:r>
              <a:rPr lang="en-US" sz="1600" b="1" dirty="0" smtClean="0"/>
              <a:t>UZBEKENERGO will invest in 2015 about 600 MIO USD</a:t>
            </a:r>
          </a:p>
        </p:txBody>
      </p:sp>
      <p:pic>
        <p:nvPicPr>
          <p:cNvPr id="1167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50825"/>
            <a:ext cx="23050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38" y="3943701"/>
            <a:ext cx="3292953" cy="271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6739" name="TextBox 6"/>
          <p:cNvSpPr txBox="1">
            <a:spLocks noChangeArrowheads="1"/>
          </p:cNvSpPr>
          <p:nvPr/>
        </p:nvSpPr>
        <p:spPr bwMode="auto">
          <a:xfrm>
            <a:off x="3276600" y="6357938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Una finestra sull’Uzbekistan</a:t>
            </a:r>
          </a:p>
        </p:txBody>
      </p:sp>
      <p:pic>
        <p:nvPicPr>
          <p:cNvPr id="116740" name="Picture 5" descr="CI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6357938"/>
            <a:ext cx="3603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15717" name="TextBox 6"/>
          <p:cNvSpPr txBox="1">
            <a:spLocks noChangeArrowheads="1"/>
          </p:cNvSpPr>
          <p:nvPr/>
        </p:nvSpPr>
        <p:spPr bwMode="auto">
          <a:xfrm>
            <a:off x="150813" y="1268413"/>
            <a:ext cx="8524875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600" dirty="0" smtClean="0"/>
              <a:t>9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 </a:t>
            </a:r>
            <a:r>
              <a:rPr lang="en-US" sz="1600" b="1" dirty="0"/>
              <a:t>International Exhibition Oil and Gas Uzbekistan-OGU </a:t>
            </a:r>
            <a:r>
              <a:rPr lang="en-US" sz="1600" b="1" dirty="0" smtClean="0"/>
              <a:t>2015 </a:t>
            </a:r>
            <a:endParaRPr lang="en-US" sz="1600" b="1" dirty="0"/>
          </a:p>
          <a:p>
            <a:pPr algn="just">
              <a:defRPr/>
            </a:pPr>
            <a:endParaRPr lang="en-US" b="1" dirty="0"/>
          </a:p>
          <a:p>
            <a:pPr algn="just">
              <a:defRPr/>
            </a:pPr>
            <a:r>
              <a:rPr lang="en-US" dirty="0" smtClean="0"/>
              <a:t>Opened </a:t>
            </a:r>
            <a:r>
              <a:rPr lang="en-US" dirty="0"/>
              <a:t>at the </a:t>
            </a:r>
            <a:r>
              <a:rPr lang="en-US" dirty="0" err="1"/>
              <a:t>UzExpoCenter</a:t>
            </a:r>
            <a:r>
              <a:rPr lang="en-US" dirty="0"/>
              <a:t> National </a:t>
            </a:r>
            <a:r>
              <a:rPr lang="en-US" dirty="0" err="1"/>
              <a:t>ExpositionCentre</a:t>
            </a:r>
            <a:r>
              <a:rPr lang="en-US" dirty="0"/>
              <a:t>.</a:t>
            </a:r>
          </a:p>
          <a:p>
            <a:pPr lvl="0" algn="just"/>
            <a:r>
              <a:rPr lang="en-US" dirty="0"/>
              <a:t>It is organized by </a:t>
            </a:r>
            <a:r>
              <a:rPr lang="en-US" dirty="0" err="1"/>
              <a:t>Uzbekneftegaz</a:t>
            </a:r>
            <a:r>
              <a:rPr lang="en-US" dirty="0"/>
              <a:t> national holding company, the Ministry of </a:t>
            </a:r>
            <a:r>
              <a:rPr lang="en-US" dirty="0" smtClean="0"/>
              <a:t>Foreign </a:t>
            </a:r>
            <a:r>
              <a:rPr lang="en-US" dirty="0"/>
              <a:t>E</a:t>
            </a:r>
            <a:r>
              <a:rPr lang="en-US" dirty="0" smtClean="0"/>
              <a:t>conomic  </a:t>
            </a:r>
            <a:r>
              <a:rPr lang="en-US" dirty="0"/>
              <a:t>R</a:t>
            </a:r>
            <a:r>
              <a:rPr lang="en-US" dirty="0" smtClean="0"/>
              <a:t>elations</a:t>
            </a:r>
            <a:r>
              <a:rPr lang="en-US" dirty="0"/>
              <a:t>, </a:t>
            </a:r>
            <a:r>
              <a:rPr lang="en-US" dirty="0" smtClean="0"/>
              <a:t>Investments </a:t>
            </a:r>
            <a:r>
              <a:rPr lang="en-US" dirty="0"/>
              <a:t>and </a:t>
            </a:r>
            <a:r>
              <a:rPr lang="en-US" dirty="0" smtClean="0"/>
              <a:t>Trade </a:t>
            </a:r>
            <a:r>
              <a:rPr lang="en-US" dirty="0"/>
              <a:t>of Uzbekistan, Chamber of Commerce and Industry of the </a:t>
            </a:r>
            <a:r>
              <a:rPr lang="en-US" dirty="0" smtClean="0"/>
              <a:t>Republic </a:t>
            </a:r>
            <a:r>
              <a:rPr lang="en-US" dirty="0"/>
              <a:t>of Uzbekistan</a:t>
            </a:r>
            <a:r>
              <a:rPr lang="en-US" dirty="0" smtClean="0"/>
              <a:t>. CIUZ attended the 2015 edition with </a:t>
            </a:r>
            <a:r>
              <a:rPr lang="it-IT" dirty="0"/>
              <a:t>EUSEBI </a:t>
            </a:r>
            <a:r>
              <a:rPr lang="it-IT" dirty="0" smtClean="0"/>
              <a:t>IMPIANTI, SANCO SPA,</a:t>
            </a:r>
            <a:r>
              <a:rPr lang="it-IT" dirty="0"/>
              <a:t> </a:t>
            </a:r>
            <a:r>
              <a:rPr lang="it-IT" dirty="0" smtClean="0"/>
              <a:t>CANNON, FINDER, FORNOVO GAS, CIMCO</a:t>
            </a:r>
            <a:endParaRPr lang="it-IT" dirty="0"/>
          </a:p>
          <a:p>
            <a:pPr lvl="0"/>
            <a:endParaRPr lang="it-IT" dirty="0"/>
          </a:p>
          <a:p>
            <a:pPr algn="just">
              <a:defRPr/>
            </a:pPr>
            <a:endParaRPr lang="en-US" dirty="0"/>
          </a:p>
          <a:p>
            <a:pPr algn="just" eaLnBrk="1" hangingPunct="1">
              <a:defRPr/>
            </a:pPr>
            <a:endParaRPr lang="en-US" sz="1600" dirty="0" smtClean="0"/>
          </a:p>
        </p:txBody>
      </p:sp>
      <p:pic>
        <p:nvPicPr>
          <p:cNvPr id="1167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50825"/>
            <a:ext cx="23050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1674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6570"/>
            <a:ext cx="1905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2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8"/>
          <p:cNvSpPr>
            <a:spLocks noChangeArrowheads="1"/>
          </p:cNvSpPr>
          <p:nvPr/>
        </p:nvSpPr>
        <p:spPr bwMode="auto">
          <a:xfrm>
            <a:off x="2343150" y="292100"/>
            <a:ext cx="460533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00" b="1" dirty="0">
                <a:solidFill>
                  <a:srgbClr val="595985"/>
                </a:solidFill>
                <a:cs typeface="Arial" pitchFamily="34" charset="0"/>
              </a:rPr>
              <a:t>OGU </a:t>
            </a:r>
            <a:r>
              <a:rPr lang="en-US" sz="2500" b="1" dirty="0" smtClean="0">
                <a:solidFill>
                  <a:srgbClr val="595985"/>
                </a:solidFill>
                <a:cs typeface="Arial" pitchFamily="34" charset="0"/>
              </a:rPr>
              <a:t>2015 </a:t>
            </a:r>
            <a:r>
              <a:rPr lang="en-US" sz="2500" b="1" dirty="0">
                <a:solidFill>
                  <a:srgbClr val="595985"/>
                </a:solidFill>
                <a:cs typeface="Arial" pitchFamily="34" charset="0"/>
              </a:rPr>
              <a:t>– Exhibition</a:t>
            </a:r>
          </a:p>
          <a:p>
            <a:pPr algn="ctr"/>
            <a:endParaRPr lang="en-US" sz="2500" b="1" dirty="0">
              <a:solidFill>
                <a:srgbClr val="595985"/>
              </a:solidFill>
              <a:cs typeface="Arial" pitchFamily="34" charset="0"/>
            </a:endParaRPr>
          </a:p>
        </p:txBody>
      </p:sp>
      <p:sp>
        <p:nvSpPr>
          <p:cNvPr id="120836" name="TextBox 6"/>
          <p:cNvSpPr txBox="1">
            <a:spLocks noChangeArrowheads="1"/>
          </p:cNvSpPr>
          <p:nvPr/>
        </p:nvSpPr>
        <p:spPr bwMode="auto">
          <a:xfrm>
            <a:off x="3276600" y="6357938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Una finestra sull’Uzbekistan</a:t>
            </a:r>
          </a:p>
        </p:txBody>
      </p:sp>
      <p:pic>
        <p:nvPicPr>
          <p:cNvPr id="120837" name="Picture 5" descr="CI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6357938"/>
            <a:ext cx="3603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 descr="J:\Ciuz-Italuz_2015\fiere\ogu\foto\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4" y="723105"/>
            <a:ext cx="3778982" cy="2558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Ciuz-Italuz_2015\fiere\ogu\foto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70" y="723106"/>
            <a:ext cx="3815978" cy="253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70" y="3569982"/>
            <a:ext cx="3815978" cy="2534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94" y="3569982"/>
            <a:ext cx="3826949" cy="254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8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6739" name="TextBox 6"/>
          <p:cNvSpPr txBox="1">
            <a:spLocks noChangeArrowheads="1"/>
          </p:cNvSpPr>
          <p:nvPr/>
        </p:nvSpPr>
        <p:spPr bwMode="auto">
          <a:xfrm>
            <a:off x="3276600" y="6357938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Una finestra sull’Uzbekistan</a:t>
            </a:r>
          </a:p>
        </p:txBody>
      </p:sp>
      <p:pic>
        <p:nvPicPr>
          <p:cNvPr id="116740" name="Picture 5" descr="CI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6357938"/>
            <a:ext cx="3603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167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50825"/>
            <a:ext cx="23050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3" y="1099586"/>
            <a:ext cx="2749604" cy="18122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1268760"/>
            <a:ext cx="5544616" cy="1298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u="sng" dirty="0" smtClean="0">
                <a:solidFill>
                  <a:srgbClr val="00B050"/>
                </a:solidFill>
                <a:latin typeface="+mj-lt"/>
                <a:ea typeface="Calibri"/>
                <a:cs typeface="Times New Roman"/>
              </a:rPr>
              <a:t>UZBEKISTAN AGROMINITECH EXPO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latin typeface="+mj-lt"/>
                <a:ea typeface="Calibri"/>
                <a:cs typeface="Times New Roman"/>
              </a:rPr>
              <a:t>( 3- 6  </a:t>
            </a:r>
            <a:r>
              <a:rPr lang="it-IT" dirty="0" err="1" smtClean="0">
                <a:latin typeface="+mj-lt"/>
                <a:ea typeface="Calibri"/>
                <a:cs typeface="Times New Roman"/>
              </a:rPr>
              <a:t>June</a:t>
            </a:r>
            <a:r>
              <a:rPr lang="it-IT" dirty="0" smtClean="0">
                <a:latin typeface="+mj-lt"/>
                <a:ea typeface="Calibri"/>
                <a:cs typeface="Times New Roman"/>
              </a:rPr>
              <a:t> 2015)  10</a:t>
            </a:r>
            <a:r>
              <a:rPr lang="it-IT" dirty="0">
                <a:latin typeface="+mj-lt"/>
                <a:ea typeface="Calibri"/>
                <a:cs typeface="Times New Roman"/>
              </a:rPr>
              <a:t>. </a:t>
            </a:r>
            <a:r>
              <a:rPr lang="it-IT" dirty="0" smtClean="0">
                <a:latin typeface="+mj-lt"/>
                <a:ea typeface="Calibri"/>
                <a:cs typeface="Times New Roman"/>
              </a:rPr>
              <a:t>Edition</a:t>
            </a:r>
            <a:endParaRPr lang="it-IT" dirty="0">
              <a:latin typeface="+mj-lt"/>
              <a:ea typeface="Calibri"/>
              <a:cs typeface="Times New Roman"/>
            </a:endParaRPr>
          </a:p>
          <a:p>
            <a:endParaRPr lang="it-IT" dirty="0"/>
          </a:p>
        </p:txBody>
      </p:sp>
      <p:sp>
        <p:nvSpPr>
          <p:cNvPr id="10" name="Rectangle 9"/>
          <p:cNvSpPr/>
          <p:nvPr/>
        </p:nvSpPr>
        <p:spPr>
          <a:xfrm>
            <a:off x="251520" y="3212976"/>
            <a:ext cx="864096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dirty="0" err="1" smtClean="0">
                <a:latin typeface="+mj-lt"/>
                <a:ea typeface="Calibri"/>
                <a:cs typeface="Times New Roman"/>
              </a:rPr>
              <a:t>Important</a:t>
            </a:r>
            <a:r>
              <a:rPr lang="it-IT" sz="16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it-IT" sz="1600" dirty="0" err="1" smtClean="0">
                <a:latin typeface="+mj-lt"/>
                <a:ea typeface="Calibri"/>
                <a:cs typeface="Times New Roman"/>
              </a:rPr>
              <a:t>exposition</a:t>
            </a:r>
            <a:r>
              <a:rPr lang="it-IT" sz="1600" dirty="0" smtClean="0">
                <a:latin typeface="+mj-lt"/>
                <a:ea typeface="Calibri"/>
                <a:cs typeface="Times New Roman"/>
              </a:rPr>
              <a:t>  </a:t>
            </a:r>
            <a:r>
              <a:rPr lang="it-IT" sz="1600" dirty="0" err="1" smtClean="0">
                <a:latin typeface="+mj-lt"/>
                <a:ea typeface="Calibri"/>
                <a:cs typeface="Times New Roman"/>
              </a:rPr>
              <a:t>dedicated</a:t>
            </a:r>
            <a:r>
              <a:rPr lang="it-IT" sz="1600" dirty="0" smtClean="0">
                <a:latin typeface="+mj-lt"/>
                <a:ea typeface="Calibri"/>
                <a:cs typeface="Times New Roman"/>
              </a:rPr>
              <a:t> to agro industrial </a:t>
            </a:r>
            <a:r>
              <a:rPr lang="it-IT" sz="1600" dirty="0" err="1" smtClean="0">
                <a:latin typeface="+mj-lt"/>
                <a:ea typeface="Calibri"/>
                <a:cs typeface="Times New Roman"/>
              </a:rPr>
              <a:t>machinery</a:t>
            </a:r>
            <a:r>
              <a:rPr lang="it-IT" sz="1600" dirty="0" smtClean="0">
                <a:latin typeface="+mj-lt"/>
                <a:ea typeface="Calibri"/>
                <a:cs typeface="Times New Roman"/>
              </a:rPr>
              <a:t> and technology for PMI. </a:t>
            </a:r>
            <a:r>
              <a:rPr lang="it-IT" sz="1600" dirty="0" err="1" smtClean="0">
                <a:latin typeface="+mj-lt"/>
                <a:ea typeface="Calibri"/>
                <a:cs typeface="Times New Roman"/>
              </a:rPr>
              <a:t>It</a:t>
            </a:r>
            <a:r>
              <a:rPr lang="it-IT" sz="16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it-IT" sz="1600" dirty="0" err="1" smtClean="0">
                <a:latin typeface="+mj-lt"/>
                <a:ea typeface="Calibri"/>
                <a:cs typeface="Times New Roman"/>
              </a:rPr>
              <a:t>is</a:t>
            </a:r>
            <a:r>
              <a:rPr lang="it-IT" sz="1600" dirty="0" smtClean="0">
                <a:latin typeface="+mj-lt"/>
                <a:ea typeface="Calibri"/>
                <a:cs typeface="Times New Roman"/>
              </a:rPr>
              <a:t> part of the </a:t>
            </a:r>
            <a:r>
              <a:rPr lang="it-IT" sz="1600" dirty="0" err="1" smtClean="0">
                <a:latin typeface="+mj-lt"/>
                <a:ea typeface="Calibri"/>
                <a:cs typeface="Times New Roman"/>
              </a:rPr>
              <a:t>project</a:t>
            </a:r>
            <a:r>
              <a:rPr lang="it-IT" sz="16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it-IT" sz="1600" dirty="0" err="1" smtClean="0">
                <a:latin typeface="+mj-lt"/>
                <a:ea typeface="Calibri"/>
                <a:cs typeface="Times New Roman"/>
              </a:rPr>
              <a:t>issued</a:t>
            </a:r>
            <a:r>
              <a:rPr lang="it-IT" sz="1600" dirty="0" smtClean="0">
                <a:latin typeface="+mj-lt"/>
                <a:ea typeface="Calibri"/>
                <a:cs typeface="Times New Roman"/>
              </a:rPr>
              <a:t> by Uzbek </a:t>
            </a:r>
            <a:r>
              <a:rPr lang="it-IT" sz="1600" dirty="0" err="1" smtClean="0">
                <a:latin typeface="+mj-lt"/>
                <a:ea typeface="Calibri"/>
                <a:cs typeface="Times New Roman"/>
              </a:rPr>
              <a:t>Goverment</a:t>
            </a:r>
            <a:r>
              <a:rPr lang="it-IT" sz="1600" dirty="0" smtClean="0">
                <a:latin typeface="+mj-lt"/>
                <a:ea typeface="Calibri"/>
                <a:cs typeface="Times New Roman"/>
              </a:rPr>
              <a:t> to </a:t>
            </a:r>
            <a:r>
              <a:rPr lang="it-IT" sz="1600" dirty="0" err="1" smtClean="0">
                <a:latin typeface="+mj-lt"/>
                <a:ea typeface="Calibri"/>
                <a:cs typeface="Times New Roman"/>
              </a:rPr>
              <a:t>support</a:t>
            </a:r>
            <a:r>
              <a:rPr lang="it-IT" sz="1600" dirty="0" smtClean="0">
                <a:latin typeface="+mj-lt"/>
                <a:ea typeface="Calibri"/>
                <a:cs typeface="Times New Roman"/>
              </a:rPr>
              <a:t> and </a:t>
            </a:r>
            <a:r>
              <a:rPr lang="it-IT" sz="1600" dirty="0" err="1" smtClean="0">
                <a:latin typeface="+mj-lt"/>
                <a:ea typeface="Calibri"/>
                <a:cs typeface="Times New Roman"/>
              </a:rPr>
              <a:t>promote</a:t>
            </a:r>
            <a:r>
              <a:rPr lang="it-IT" sz="1600" dirty="0" smtClean="0">
                <a:latin typeface="+mj-lt"/>
                <a:ea typeface="Calibri"/>
                <a:cs typeface="Times New Roman"/>
              </a:rPr>
              <a:t> PMI. </a:t>
            </a:r>
            <a:endParaRPr lang="it-IT" sz="16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581128"/>
            <a:ext cx="8241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err="1" smtClean="0"/>
              <a:t>Expositors</a:t>
            </a:r>
            <a:r>
              <a:rPr lang="it-IT" sz="1600" dirty="0" smtClean="0"/>
              <a:t>: 	        &gt; 240</a:t>
            </a:r>
          </a:p>
          <a:p>
            <a:pPr algn="just"/>
            <a:r>
              <a:rPr lang="it-IT" sz="1600" b="1" dirty="0" err="1" smtClean="0"/>
              <a:t>Countries</a:t>
            </a:r>
            <a:r>
              <a:rPr lang="it-IT" sz="1600" dirty="0" smtClean="0"/>
              <a:t>:                      &gt; </a:t>
            </a:r>
            <a:r>
              <a:rPr lang="it-IT" sz="1600" dirty="0"/>
              <a:t>30</a:t>
            </a:r>
            <a:endParaRPr lang="it-IT" sz="1600" dirty="0" smtClean="0"/>
          </a:p>
          <a:p>
            <a:pPr algn="just"/>
            <a:r>
              <a:rPr lang="it-IT" sz="1600" b="1" dirty="0" smtClean="0"/>
              <a:t>Visitors</a:t>
            </a:r>
            <a:r>
              <a:rPr lang="it-IT" sz="1600" dirty="0" smtClean="0"/>
              <a:t>:     </a:t>
            </a:r>
            <a:r>
              <a:rPr lang="it-IT" sz="1600" dirty="0"/>
              <a:t>	</a:t>
            </a:r>
            <a:r>
              <a:rPr lang="it-IT" sz="1600" dirty="0" smtClean="0"/>
              <a:t>        </a:t>
            </a:r>
            <a:r>
              <a:rPr lang="it-IT" sz="1600" dirty="0"/>
              <a:t>&gt; 40,000</a:t>
            </a:r>
            <a:endParaRPr lang="it-IT" sz="1600" dirty="0" smtClean="0"/>
          </a:p>
          <a:p>
            <a:pPr algn="just"/>
            <a:r>
              <a:rPr lang="it-IT" sz="1600" b="1" dirty="0" err="1" smtClean="0"/>
              <a:t>Organized</a:t>
            </a:r>
            <a:r>
              <a:rPr lang="it-IT" sz="1600" b="1" dirty="0" smtClean="0"/>
              <a:t> by </a:t>
            </a:r>
            <a:r>
              <a:rPr lang="it-IT" sz="1600" dirty="0" smtClean="0"/>
              <a:t>: 	        </a:t>
            </a:r>
            <a:r>
              <a:rPr lang="en-US" sz="1600" dirty="0"/>
              <a:t>Ministry of Foreign Economic Relations, Investments and Trade </a:t>
            </a:r>
            <a:r>
              <a:rPr lang="en-US" sz="1600" dirty="0" smtClean="0"/>
              <a:t>		        of </a:t>
            </a:r>
            <a:r>
              <a:rPr lang="en-US" sz="1600" dirty="0"/>
              <a:t>Uzbekistan receiving full government </a:t>
            </a:r>
            <a:r>
              <a:rPr lang="en-US" sz="1600" dirty="0" smtClean="0"/>
              <a:t>support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693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6739" name="TextBox 6"/>
          <p:cNvSpPr txBox="1">
            <a:spLocks noChangeArrowheads="1"/>
          </p:cNvSpPr>
          <p:nvPr/>
        </p:nvSpPr>
        <p:spPr bwMode="auto">
          <a:xfrm>
            <a:off x="3276600" y="6357938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Una finestra sull’Uzbekistan</a:t>
            </a:r>
          </a:p>
        </p:txBody>
      </p:sp>
      <p:pic>
        <p:nvPicPr>
          <p:cNvPr id="116740" name="Picture 5" descr="CI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6357938"/>
            <a:ext cx="3603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167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50825"/>
            <a:ext cx="23050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1942" y="1517649"/>
            <a:ext cx="4217293" cy="227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712788" marR="0" lvl="0" indent="-712788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4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kern="0" dirty="0" smtClean="0">
                <a:solidFill>
                  <a:srgbClr val="00B050"/>
                </a:solidFill>
              </a:rPr>
              <a:t>Processing </a:t>
            </a:r>
            <a:r>
              <a:rPr lang="en-US" sz="1600" b="1" kern="0" dirty="0">
                <a:solidFill>
                  <a:srgbClr val="00B050"/>
                </a:solidFill>
              </a:rPr>
              <a:t>of fruits and vegetables                                              </a:t>
            </a:r>
          </a:p>
          <a:p>
            <a:pPr marL="712788" marR="0" lvl="0" indent="-712788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4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kern="0" dirty="0">
                <a:solidFill>
                  <a:srgbClr val="00B050"/>
                </a:solidFill>
              </a:rPr>
              <a:t>Chemicals for plant protection sprayers</a:t>
            </a:r>
          </a:p>
          <a:p>
            <a:pPr marL="712788" marR="0" lvl="0" indent="-712788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4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kern="0" dirty="0">
                <a:solidFill>
                  <a:srgbClr val="00B050"/>
                </a:solidFill>
              </a:rPr>
              <a:t>Processing of meat and </a:t>
            </a:r>
            <a:r>
              <a:rPr lang="en-US" sz="1600" b="1" kern="0" dirty="0" smtClean="0">
                <a:solidFill>
                  <a:srgbClr val="00B050"/>
                </a:solidFill>
              </a:rPr>
              <a:t>fish</a:t>
            </a:r>
          </a:p>
          <a:p>
            <a:pPr marL="712788" marR="0" lvl="0" indent="-712788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4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b="1" kern="0" dirty="0">
                <a:solidFill>
                  <a:srgbClr val="00B050"/>
                </a:solidFill>
              </a:rPr>
              <a:t>Milk </a:t>
            </a:r>
            <a:r>
              <a:rPr lang="it-IT" sz="1600" b="1" kern="0" dirty="0" smtClean="0">
                <a:solidFill>
                  <a:srgbClr val="00B050"/>
                </a:solidFill>
              </a:rPr>
              <a:t>Processing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96" y="3790515"/>
            <a:ext cx="4402392" cy="460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" y="3801491"/>
            <a:ext cx="4318806" cy="452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9791" y="1556792"/>
            <a:ext cx="42162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00B050"/>
                </a:solidFill>
              </a:rPr>
              <a:t>Manufacture of bakery and </a:t>
            </a:r>
            <a:r>
              <a:rPr lang="en-US" sz="1600" b="1" kern="0" dirty="0" smtClean="0">
                <a:solidFill>
                  <a:srgbClr val="00B050"/>
                </a:solidFill>
              </a:rPr>
              <a:t>pasta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kern="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00B050"/>
                </a:solidFill>
              </a:rPr>
              <a:t>labels, printing, packaging, </a:t>
            </a:r>
            <a:r>
              <a:rPr lang="en-US" sz="1600" b="1" kern="0" dirty="0" smtClean="0">
                <a:solidFill>
                  <a:srgbClr val="00B050"/>
                </a:solidFill>
              </a:rPr>
              <a:t>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kern="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00B050"/>
                </a:solidFill>
              </a:rPr>
              <a:t>freezing </a:t>
            </a:r>
            <a:r>
              <a:rPr lang="en-US" sz="1600" b="1" kern="0" dirty="0" smtClean="0">
                <a:solidFill>
                  <a:srgbClr val="00B050"/>
                </a:solidFill>
              </a:rPr>
              <a:t>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kern="0" dirty="0">
              <a:solidFill>
                <a:srgbClr val="00B05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kern="0" dirty="0" err="1">
                <a:solidFill>
                  <a:srgbClr val="00B050"/>
                </a:solidFill>
              </a:rPr>
              <a:t>Veterinary</a:t>
            </a:r>
            <a:r>
              <a:rPr lang="it-IT" sz="1600" b="1" kern="0" dirty="0">
                <a:solidFill>
                  <a:srgbClr val="00B050"/>
                </a:solidFill>
              </a:rPr>
              <a:t> Medicine </a:t>
            </a:r>
          </a:p>
          <a:p>
            <a:endParaRPr lang="it-IT" sz="1600" b="1" kern="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3588" y="116959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kern="0" dirty="0">
                <a:solidFill>
                  <a:srgbClr val="00B050"/>
                </a:solidFill>
              </a:rPr>
              <a:t>SECTIONS</a:t>
            </a:r>
          </a:p>
        </p:txBody>
      </p:sp>
    </p:spTree>
    <p:extLst>
      <p:ext uri="{BB962C8B-B14F-4D97-AF65-F5344CB8AC3E}">
        <p14:creationId xmlns:p14="http://schemas.microsoft.com/office/powerpoint/2010/main" val="18989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362495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CIUZ </a:t>
            </a:r>
            <a:r>
              <a:rPr lang="it-IT" sz="1600" dirty="0" err="1"/>
              <a:t>attended</a:t>
            </a:r>
            <a:r>
              <a:rPr lang="it-IT" sz="1600" dirty="0"/>
              <a:t> the </a:t>
            </a:r>
            <a:r>
              <a:rPr lang="it-IT" sz="1600" dirty="0" err="1"/>
              <a:t>exhibition</a:t>
            </a:r>
            <a:r>
              <a:rPr lang="it-IT" sz="1600" dirty="0"/>
              <a:t> with DELLA TOFFOLA, BERTUZZI FOOD, TROPICAL FOOD, FIC, D&amp;P GROUP, CFT, FINDER E CANNON BONO ENERGIA</a:t>
            </a:r>
            <a:r>
              <a:rPr lang="it-IT" dirty="0"/>
              <a:t>.</a:t>
            </a:r>
            <a:r>
              <a:rPr lang="it-IT" b="1" u="sng" dirty="0" smtClean="0">
                <a:solidFill>
                  <a:srgbClr val="00B050"/>
                </a:solidFill>
              </a:rPr>
              <a:t> </a:t>
            </a:r>
            <a:endParaRPr lang="it-IT" sz="1600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308" l="0" r="996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501"/>
            <a:ext cx="2195735" cy="1078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100000" l="333" r="100000">
                        <a14:foregroundMark x1="9667" y1="35714" x2="9667" y2="35714"/>
                        <a14:foregroundMark x1="8667" y1="27381" x2="8667" y2="27381"/>
                        <a14:foregroundMark x1="11000" y1="92262" x2="11000" y2="92262"/>
                        <a14:foregroundMark x1="92000" y1="82143" x2="92000" y2="82143"/>
                        <a14:foregroundMark x1="90333" y1="71429" x2="90333" y2="71429"/>
                        <a14:foregroundMark x1="86667" y1="68452" x2="86667" y2="68452"/>
                        <a14:foregroundMark x1="86000" y1="63095" x2="86000" y2="63095"/>
                        <a14:foregroundMark x1="89667" y1="64881" x2="89667" y2="64881"/>
                        <a14:foregroundMark x1="93333" y1="66071" x2="93333" y2="66071"/>
                        <a14:foregroundMark x1="96333" y1="63095" x2="96333" y2="63095"/>
                        <a14:foregroundMark x1="96333" y1="73810" x2="96333" y2="73810"/>
                        <a14:foregroundMark x1="14000" y1="19643" x2="14000" y2="19643"/>
                        <a14:foregroundMark x1="7333" y1="13095" x2="7333" y2="13095"/>
                        <a14:foregroundMark x1="12667" y1="30357" x2="12667" y2="30357"/>
                        <a14:foregroundMark x1="5667" y1="25000" x2="5667" y2="25000"/>
                        <a14:foregroundMark x1="90333" y1="94048" x2="90333" y2="94048"/>
                        <a14:foregroundMark x1="25667" y1="31548" x2="25667" y2="31548"/>
                        <a14:foregroundMark x1="29000" y1="72024" x2="29000" y2="72024"/>
                        <a14:foregroundMark x1="72000" y1="23810" x2="72000" y2="23810"/>
                        <a14:foregroundMark x1="68333" y1="11905" x2="68333" y2="11905"/>
                        <a14:foregroundMark x1="76333" y1="15476" x2="76333" y2="15476"/>
                        <a14:foregroundMark x1="76000" y1="25000" x2="76000" y2="25000"/>
                        <a14:foregroundMark x1="70667" y1="71429" x2="70667" y2="71429"/>
                        <a14:foregroundMark x1="70667" y1="61310" x2="70667" y2="61310"/>
                        <a14:foregroundMark x1="74000" y1="64286" x2="74000" y2="64286"/>
                        <a14:foregroundMark x1="71667" y1="38095" x2="71667" y2="38095"/>
                        <a14:foregroundMark x1="70667" y1="42857" x2="70667" y2="42857"/>
                        <a14:foregroundMark x1="68000" y1="74405" x2="68000" y2="74405"/>
                        <a14:foregroundMark x1="32000" y1="80357" x2="32000" y2="80357"/>
                        <a14:foregroundMark x1="87000" y1="25595" x2="87000" y2="25595"/>
                        <a14:foregroundMark x1="89333" y1="20238" x2="89333" y2="20238"/>
                        <a14:foregroundMark x1="89667" y1="40476" x2="89667" y2="40476"/>
                        <a14:foregroundMark x1="95333" y1="13095" x2="95333" y2="13095"/>
                        <a14:foregroundMark x1="29000" y1="85714" x2="29000" y2="85714"/>
                        <a14:foregroundMark x1="94000" y1="35714" x2="94000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68" y="-27384"/>
            <a:ext cx="1975584" cy="11063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13" b="94975" l="3150" r="992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01" y="-23206"/>
            <a:ext cx="1797511" cy="1102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3" b="98907" l="9455" r="89455">
                        <a14:foregroundMark x1="54909" y1="14208" x2="54909" y2="14208"/>
                        <a14:foregroundMark x1="49818" y1="32787" x2="49818" y2="32787"/>
                        <a14:foregroundMark x1="45818" y1="7650" x2="45818" y2="7650"/>
                        <a14:foregroundMark x1="52727" y1="7650" x2="52727" y2="7650"/>
                        <a14:foregroundMark x1="40727" y1="12022" x2="40727" y2="12022"/>
                        <a14:foregroundMark x1="41818" y1="8197" x2="41818" y2="8197"/>
                        <a14:foregroundMark x1="47273" y1="22404" x2="47273" y2="22404"/>
                        <a14:foregroundMark x1="50909" y1="28415" x2="50909" y2="28415"/>
                        <a14:foregroundMark x1="49455" y1="56831" x2="49455" y2="56831"/>
                        <a14:foregroundMark x1="52364" y1="93443" x2="52364" y2="93443"/>
                        <a14:foregroundMark x1="54909" y1="94536" x2="54909" y2="94536"/>
                        <a14:foregroundMark x1="51636" y1="74317" x2="51636" y2="74317"/>
                        <a14:foregroundMark x1="77818" y1="20765" x2="77818" y2="20765"/>
                        <a14:foregroundMark x1="78182" y1="38798" x2="78182" y2="42623"/>
                        <a14:foregroundMark x1="76727" y1="67213" x2="76727" y2="67213"/>
                        <a14:foregroundMark x1="75273" y1="85792" x2="75273" y2="85792"/>
                        <a14:foregroundMark x1="80000" y1="87978" x2="80000" y2="87978"/>
                        <a14:foregroundMark x1="74182" y1="80874" x2="74182" y2="80874"/>
                        <a14:foregroundMark x1="72727" y1="72678" x2="72727" y2="72678"/>
                        <a14:foregroundMark x1="77818" y1="16940" x2="77818" y2="16940"/>
                        <a14:foregroundMark x1="72000" y1="16940" x2="72000" y2="16940"/>
                        <a14:foregroundMark x1="68727" y1="22404" x2="68727" y2="22404"/>
                        <a14:foregroundMark x1="73818" y1="14208" x2="73818" y2="14208"/>
                        <a14:foregroundMark x1="69091" y1="12022" x2="69091" y2="12022"/>
                        <a14:foregroundMark x1="66909" y1="11475" x2="66909" y2="11475"/>
                        <a14:foregroundMark x1="72000" y1="35519" x2="72000" y2="35519"/>
                        <a14:foregroundMark x1="50909" y1="49727" x2="50909" y2="49727"/>
                        <a14:foregroundMark x1="54909" y1="32240" x2="54909" y2="32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94" y="-27384"/>
            <a:ext cx="1665202" cy="11063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6" b="98917" l="2045" r="99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25" y="-27384"/>
            <a:ext cx="1954830" cy="11063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1" y="2111264"/>
            <a:ext cx="2982095" cy="2236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46" y="2050731"/>
            <a:ext cx="3062807" cy="2297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27730"/>
            <a:ext cx="2952328" cy="221424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F385F-A3E5-4590-A8B2-BFAC90C7E0C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6739" name="TextBox 6"/>
          <p:cNvSpPr txBox="1">
            <a:spLocks noChangeArrowheads="1"/>
          </p:cNvSpPr>
          <p:nvPr/>
        </p:nvSpPr>
        <p:spPr bwMode="auto">
          <a:xfrm>
            <a:off x="3276600" y="6357938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Una finestra sull’Uzbekistan</a:t>
            </a:r>
          </a:p>
        </p:txBody>
      </p:sp>
      <p:pic>
        <p:nvPicPr>
          <p:cNvPr id="116740" name="Picture 5" descr="CI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6357938"/>
            <a:ext cx="3603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14889"/>
            <a:ext cx="379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Strong </a:t>
            </a:r>
            <a:r>
              <a:rPr lang="it-IT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collaboration</a:t>
            </a:r>
            <a:r>
              <a:rPr lang="it-IT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it-IT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502" y="2492896"/>
            <a:ext cx="18101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Italian </a:t>
            </a:r>
          </a:p>
          <a:p>
            <a:r>
              <a:rPr lang="it-IT" sz="4000" b="1" dirty="0" smtClean="0"/>
              <a:t>PMI</a:t>
            </a:r>
            <a:endParaRPr lang="it-IT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17785" y="2493340"/>
            <a:ext cx="1694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Uzbek</a:t>
            </a:r>
          </a:p>
          <a:p>
            <a:r>
              <a:rPr lang="it-IT" sz="4000" b="1" dirty="0"/>
              <a:t>PMI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3132435" y="2996952"/>
            <a:ext cx="2879725" cy="8198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0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6739" name="TextBox 6"/>
          <p:cNvSpPr txBox="1">
            <a:spLocks noChangeArrowheads="1"/>
          </p:cNvSpPr>
          <p:nvPr/>
        </p:nvSpPr>
        <p:spPr bwMode="auto">
          <a:xfrm>
            <a:off x="3276600" y="6357938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Una finestra sull’Uzbekistan</a:t>
            </a:r>
          </a:p>
        </p:txBody>
      </p:sp>
      <p:pic>
        <p:nvPicPr>
          <p:cNvPr id="116740" name="Picture 5" descr="CI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6357938"/>
            <a:ext cx="3603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1778" y="314889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Made In </a:t>
            </a:r>
            <a:r>
              <a:rPr lang="it-IT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Italy</a:t>
            </a:r>
            <a:r>
              <a:rPr lang="it-IT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it-IT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09839806"/>
              </p:ext>
            </p:extLst>
          </p:nvPr>
        </p:nvGraphicFramePr>
        <p:xfrm>
          <a:off x="467544" y="1126141"/>
          <a:ext cx="3528392" cy="3454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71400575"/>
              </p:ext>
            </p:extLst>
          </p:nvPr>
        </p:nvGraphicFramePr>
        <p:xfrm>
          <a:off x="4572000" y="1124744"/>
          <a:ext cx="453650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97175984"/>
              </p:ext>
            </p:extLst>
          </p:nvPr>
        </p:nvGraphicFramePr>
        <p:xfrm>
          <a:off x="3144045" y="4275093"/>
          <a:ext cx="2856182" cy="196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5644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97" y="116632"/>
            <a:ext cx="307682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82214"/>
            <a:ext cx="2959720" cy="420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92" y="0"/>
            <a:ext cx="3125182" cy="442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F385F-A3E5-4590-A8B2-BFAC90C7E0C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18"/>
          <p:cNvGrpSpPr>
            <a:grpSpLocks/>
          </p:cNvGrpSpPr>
          <p:nvPr/>
        </p:nvGrpSpPr>
        <p:grpSpPr bwMode="auto">
          <a:xfrm>
            <a:off x="2439988" y="2754313"/>
            <a:ext cx="4003675" cy="2835275"/>
            <a:chOff x="1401" y="482"/>
            <a:chExt cx="2568" cy="1578"/>
          </a:xfrm>
        </p:grpSpPr>
        <p:pic>
          <p:nvPicPr>
            <p:cNvPr id="126987" name="Picture 122" descr="3dflagsdotcom_uzbek_2fag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8210" flipH="1">
              <a:off x="1401" y="649"/>
              <a:ext cx="1122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8" name="Picture 11" descr="italy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6710">
              <a:off x="2779" y="628"/>
              <a:ext cx="1190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9" name="Line 14"/>
            <p:cNvSpPr>
              <a:spLocks noChangeShapeType="1"/>
            </p:cNvSpPr>
            <p:nvPr/>
          </p:nvSpPr>
          <p:spPr bwMode="auto">
            <a:xfrm>
              <a:off x="2455" y="591"/>
              <a:ext cx="235" cy="1469"/>
            </a:xfrm>
            <a:prstGeom prst="line">
              <a:avLst/>
            </a:prstGeom>
            <a:noFill/>
            <a:ln w="9525">
              <a:solidFill>
                <a:srgbClr val="FFD253"/>
              </a:solidFill>
              <a:round/>
              <a:headEnd/>
              <a:tailEnd type="oval" w="med" len="med"/>
            </a:ln>
            <a:effectLst>
              <a:prstShdw prst="shdw17" dist="17961" dir="13500000">
                <a:srgbClr val="997E32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6990" name="Line 15"/>
            <p:cNvSpPr>
              <a:spLocks noChangeShapeType="1"/>
            </p:cNvSpPr>
            <p:nvPr/>
          </p:nvSpPr>
          <p:spPr bwMode="auto">
            <a:xfrm flipH="1">
              <a:off x="2691" y="527"/>
              <a:ext cx="189" cy="1524"/>
            </a:xfrm>
            <a:prstGeom prst="line">
              <a:avLst/>
            </a:prstGeom>
            <a:noFill/>
            <a:ln w="9525">
              <a:solidFill>
                <a:srgbClr val="FFD253"/>
              </a:solidFill>
              <a:round/>
              <a:headEnd/>
              <a:tailEnd type="oval" w="med" len="med"/>
            </a:ln>
            <a:effectLst>
              <a:prstShdw prst="shdw17" dist="17961" dir="13500000">
                <a:srgbClr val="997E32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6991" name="Oval 16"/>
            <p:cNvSpPr>
              <a:spLocks noChangeArrowheads="1"/>
            </p:cNvSpPr>
            <p:nvPr/>
          </p:nvSpPr>
          <p:spPr bwMode="auto">
            <a:xfrm>
              <a:off x="2413" y="505"/>
              <a:ext cx="92" cy="113"/>
            </a:xfrm>
            <a:prstGeom prst="ellipse">
              <a:avLst/>
            </a:prstGeom>
            <a:solidFill>
              <a:srgbClr val="FFD253"/>
            </a:solidFill>
            <a:ln w="9525">
              <a:solidFill>
                <a:srgbClr val="FFD25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997E3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it-IT"/>
            </a:p>
          </p:txBody>
        </p:sp>
        <p:sp>
          <p:nvSpPr>
            <p:cNvPr id="126992" name="Oval 17"/>
            <p:cNvSpPr>
              <a:spLocks noChangeArrowheads="1"/>
            </p:cNvSpPr>
            <p:nvPr/>
          </p:nvSpPr>
          <p:spPr bwMode="auto">
            <a:xfrm>
              <a:off x="2831" y="482"/>
              <a:ext cx="94" cy="113"/>
            </a:xfrm>
            <a:prstGeom prst="ellipse">
              <a:avLst/>
            </a:prstGeom>
            <a:solidFill>
              <a:srgbClr val="FFD253"/>
            </a:solidFill>
            <a:ln w="9525">
              <a:solidFill>
                <a:srgbClr val="FFD25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997E3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it-IT" sz="2800">
                <a:solidFill>
                  <a:srgbClr val="FF3300"/>
                </a:solidFill>
              </a:endParaRPr>
            </a:p>
          </p:txBody>
        </p:sp>
      </p:grpSp>
      <p:sp>
        <p:nvSpPr>
          <p:cNvPr id="126979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26980" name="Rectangle 21"/>
          <p:cNvSpPr>
            <a:spLocks noChangeArrowheads="1"/>
          </p:cNvSpPr>
          <p:nvPr/>
        </p:nvSpPr>
        <p:spPr bwMode="auto">
          <a:xfrm>
            <a:off x="107950" y="333375"/>
            <a:ext cx="88931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00" b="1">
                <a:solidFill>
                  <a:srgbClr val="595985"/>
                </a:solidFill>
                <a:cs typeface="Arial" pitchFamily="34" charset="0"/>
              </a:rPr>
              <a:t>Comitato imprenditoriale dei due paesi</a:t>
            </a:r>
          </a:p>
        </p:txBody>
      </p:sp>
      <p:grpSp>
        <p:nvGrpSpPr>
          <p:cNvPr id="126981" name="Group 11"/>
          <p:cNvGrpSpPr>
            <a:grpSpLocks/>
          </p:cNvGrpSpPr>
          <p:nvPr/>
        </p:nvGrpSpPr>
        <p:grpSpPr bwMode="auto">
          <a:xfrm>
            <a:off x="3419475" y="6237288"/>
            <a:ext cx="2376488" cy="287337"/>
            <a:chOff x="3419977" y="6392361"/>
            <a:chExt cx="2376159" cy="288032"/>
          </a:xfrm>
        </p:grpSpPr>
        <p:sp>
          <p:nvSpPr>
            <p:cNvPr id="126985" name="TextBox 12"/>
            <p:cNvSpPr txBox="1">
              <a:spLocks noChangeArrowheads="1"/>
            </p:cNvSpPr>
            <p:nvPr/>
          </p:nvSpPr>
          <p:spPr bwMode="auto">
            <a:xfrm>
              <a:off x="3719927" y="6392361"/>
              <a:ext cx="20762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/>
                <a:t>Una finestra sull’Uzbekistan</a:t>
              </a:r>
            </a:p>
          </p:txBody>
        </p:sp>
        <p:pic>
          <p:nvPicPr>
            <p:cNvPr id="126986" name="Picture 5" descr="CIUZ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977" y="6392361"/>
              <a:ext cx="359935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26982" name="Rectangle 1"/>
          <p:cNvSpPr>
            <a:spLocks noChangeArrowheads="1"/>
          </p:cNvSpPr>
          <p:nvPr/>
        </p:nvSpPr>
        <p:spPr bwMode="auto">
          <a:xfrm>
            <a:off x="1690688" y="1443038"/>
            <a:ext cx="5473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/>
              <a:t>La Camera di Commercio Italia Uzbekistan con uffici a Tashkent ed a Milano.</a:t>
            </a:r>
          </a:p>
          <a:p>
            <a:pPr algn="ctr"/>
            <a:r>
              <a:rPr lang="it-IT">
                <a:hlinkClick r:id="rId5"/>
              </a:rPr>
              <a:t>www.ciuz.info</a:t>
            </a:r>
            <a:r>
              <a:rPr lang="it-IT"/>
              <a:t> </a:t>
            </a:r>
            <a:endParaRPr lang="en-US"/>
          </a:p>
        </p:txBody>
      </p:sp>
      <p:sp>
        <p:nvSpPr>
          <p:cNvPr id="126983" name="TextBox 1"/>
          <p:cNvSpPr txBox="1">
            <a:spLocks noChangeArrowheads="1"/>
          </p:cNvSpPr>
          <p:nvPr/>
        </p:nvSpPr>
        <p:spPr bwMode="auto">
          <a:xfrm>
            <a:off x="6475413" y="4149725"/>
            <a:ext cx="23455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dirty="0"/>
              <a:t>Milano</a:t>
            </a:r>
          </a:p>
          <a:p>
            <a:pPr eaLnBrk="1" hangingPunct="1"/>
            <a:r>
              <a:rPr lang="it-IT" dirty="0"/>
              <a:t>Via Monte Rosa 93</a:t>
            </a:r>
          </a:p>
          <a:p>
            <a:pPr eaLnBrk="1" hangingPunct="1"/>
            <a:r>
              <a:rPr lang="it-IT" dirty="0" err="1"/>
              <a:t>Tel</a:t>
            </a:r>
            <a:r>
              <a:rPr lang="it-IT" dirty="0"/>
              <a:t>: +39 </a:t>
            </a:r>
            <a:r>
              <a:rPr lang="it-IT" dirty="0" smtClean="0"/>
              <a:t>0243912773</a:t>
            </a:r>
          </a:p>
          <a:p>
            <a:pPr eaLnBrk="1" hangingPunct="1"/>
            <a:r>
              <a:rPr lang="it-IT" dirty="0" smtClean="0"/>
              <a:t>segreteria@ciuz.info</a:t>
            </a:r>
            <a:endParaRPr lang="it-IT" dirty="0"/>
          </a:p>
        </p:txBody>
      </p:sp>
      <p:sp>
        <p:nvSpPr>
          <p:cNvPr id="126984" name="TextBox 2"/>
          <p:cNvSpPr txBox="1">
            <a:spLocks noChangeArrowheads="1"/>
          </p:cNvSpPr>
          <p:nvPr/>
        </p:nvSpPr>
        <p:spPr bwMode="auto">
          <a:xfrm>
            <a:off x="190500" y="4149725"/>
            <a:ext cx="2749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/>
              <a:t>Tashkent</a:t>
            </a:r>
          </a:p>
          <a:p>
            <a:pPr eaLnBrk="1" hangingPunct="1"/>
            <a:r>
              <a:rPr lang="it-IT"/>
              <a:t>Mustakillil Av. 75, Off.705</a:t>
            </a:r>
          </a:p>
          <a:p>
            <a:pPr eaLnBrk="1" hangingPunct="1"/>
            <a:r>
              <a:rPr lang="it-IT"/>
              <a:t>Tel: +998 711401022</a:t>
            </a:r>
          </a:p>
          <a:p>
            <a:pPr eaLnBrk="1" hangingPunct="1"/>
            <a:r>
              <a:rPr lang="it-IT" b="1"/>
              <a:t>ciuz_irgashev@sks.uz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83768" y="1476375"/>
            <a:ext cx="3888432" cy="5192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sz="2400" b="1" kern="1200" dirty="0">
                <a:solidFill>
                  <a:srgbClr val="595985"/>
                </a:solidFill>
                <a:latin typeface="Arial" pitchFamily="34" charset="0"/>
                <a:ea typeface="+mn-ea"/>
                <a:cs typeface="Arial" pitchFamily="34" charset="0"/>
              </a:rPr>
              <a:t>Management Training </a:t>
            </a:r>
            <a:r>
              <a:rPr lang="en-US" sz="2400" b="1" kern="1200" dirty="0" err="1">
                <a:solidFill>
                  <a:srgbClr val="595985"/>
                </a:solidFill>
                <a:latin typeface="Arial" pitchFamily="34" charset="0"/>
                <a:ea typeface="+mn-ea"/>
                <a:cs typeface="Arial" pitchFamily="34" charset="0"/>
              </a:rPr>
              <a:t>Programme</a:t>
            </a:r>
            <a:r>
              <a:rPr lang="en-US" sz="2400" b="1" kern="1200" dirty="0">
                <a:solidFill>
                  <a:srgbClr val="595985"/>
                </a:solidFill>
                <a:latin typeface="Arial" pitchFamily="34" charset="0"/>
                <a:ea typeface="+mn-ea"/>
                <a:cs typeface="Arial" pitchFamily="34" charset="0"/>
              </a:rPr>
              <a:t> (MTP) - Capacity Building for SME Management in Uzbekistan</a:t>
            </a:r>
            <a:endParaRPr lang="it-IT" sz="2400" b="1" kern="1200" dirty="0">
              <a:solidFill>
                <a:srgbClr val="59598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11/06/2015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F385F-A3E5-4590-A8B2-BFAC90C7E0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743870" y="1124744"/>
            <a:ext cx="2700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altLang="it-IT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cs typeface="Arial" pitchFamily="34" charset="0"/>
              </a:rPr>
              <a:t>INTERVERRANNO: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772" y="1476375"/>
            <a:ext cx="3816424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</a:rPr>
              <a:t>S.E. Ravshan </a:t>
            </a:r>
            <a:r>
              <a:rPr lang="it-IT" sz="1200" b="1" dirty="0" err="1">
                <a:solidFill>
                  <a:schemeClr val="bg1"/>
                </a:solidFill>
              </a:rPr>
              <a:t>Usmanov</a:t>
            </a:r>
            <a:r>
              <a:rPr lang="it-IT" sz="1200" b="1" dirty="0">
                <a:solidFill>
                  <a:schemeClr val="bg1"/>
                </a:solidFill>
              </a:rPr>
              <a:t>, </a:t>
            </a:r>
            <a:r>
              <a:rPr lang="it-IT" sz="1200" dirty="0">
                <a:solidFill>
                  <a:schemeClr val="bg1"/>
                </a:solidFill>
              </a:rPr>
              <a:t>Ambasciatore della Repubblica dell’Uzbekistan</a:t>
            </a:r>
          </a:p>
          <a:p>
            <a:r>
              <a:rPr lang="en-US" sz="1200" b="1" dirty="0" err="1">
                <a:solidFill>
                  <a:srgbClr val="002060"/>
                </a:solidFill>
              </a:rPr>
              <a:t>L’Uzbekistan</a:t>
            </a:r>
            <a:r>
              <a:rPr lang="en-US" sz="1200" b="1" dirty="0">
                <a:solidFill>
                  <a:srgbClr val="002060"/>
                </a:solidFill>
              </a:rPr>
              <a:t> un </a:t>
            </a:r>
            <a:r>
              <a:rPr lang="en-US" sz="1200" b="1" dirty="0" err="1">
                <a:solidFill>
                  <a:srgbClr val="002060"/>
                </a:solidFill>
              </a:rPr>
              <a:t>Paese</a:t>
            </a:r>
            <a:r>
              <a:rPr lang="en-US" sz="1200" b="1" dirty="0">
                <a:solidFill>
                  <a:srgbClr val="002060"/>
                </a:solidFill>
              </a:rPr>
              <a:t> stabile in forte </a:t>
            </a:r>
            <a:r>
              <a:rPr lang="en-US" sz="1200" b="1" dirty="0" err="1">
                <a:solidFill>
                  <a:srgbClr val="002060"/>
                </a:solidFill>
              </a:rPr>
              <a:t>sviluppo</a:t>
            </a:r>
            <a:endParaRPr lang="it-IT" sz="1200" dirty="0">
              <a:solidFill>
                <a:srgbClr val="002060"/>
              </a:solidFill>
            </a:endParaRPr>
          </a:p>
          <a:p>
            <a:r>
              <a:rPr lang="it-IT" sz="1200" b="1" dirty="0"/>
              <a:t> </a:t>
            </a:r>
            <a:endParaRPr lang="it-IT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</a:rPr>
              <a:t>Ing. Luigi </a:t>
            </a:r>
            <a:r>
              <a:rPr lang="it-IT" sz="1200" b="1" dirty="0" err="1">
                <a:solidFill>
                  <a:schemeClr val="bg1"/>
                </a:solidFill>
              </a:rPr>
              <a:t>Iperti</a:t>
            </a:r>
            <a:r>
              <a:rPr lang="it-IT" sz="1200" b="1" dirty="0">
                <a:solidFill>
                  <a:schemeClr val="bg1"/>
                </a:solidFill>
              </a:rPr>
              <a:t>,  </a:t>
            </a:r>
            <a:r>
              <a:rPr lang="it-IT" sz="1200" i="1" dirty="0">
                <a:solidFill>
                  <a:schemeClr val="bg1"/>
                </a:solidFill>
              </a:rPr>
              <a:t>Presidente della Camera di Commercio Italia Uzbekistan: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</a:p>
          <a:p>
            <a:r>
              <a:rPr lang="it-IT" sz="1200" b="1" dirty="0">
                <a:solidFill>
                  <a:srgbClr val="002060"/>
                </a:solidFill>
              </a:rPr>
              <a:t>Le prospettive per le esportazioni italiane</a:t>
            </a:r>
            <a:endParaRPr lang="it-IT" sz="1200" dirty="0">
              <a:solidFill>
                <a:srgbClr val="002060"/>
              </a:solidFill>
            </a:endParaRPr>
          </a:p>
          <a:p>
            <a:r>
              <a:rPr lang="it-IT" sz="1200" b="1" dirty="0"/>
              <a:t> </a:t>
            </a:r>
            <a:endParaRPr lang="it-IT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Mr. Oleg </a:t>
            </a:r>
            <a:r>
              <a:rPr lang="fr-FR" sz="1200" b="1" dirty="0" err="1">
                <a:solidFill>
                  <a:schemeClr val="bg1"/>
                </a:solidFill>
              </a:rPr>
              <a:t>Rijichenko</a:t>
            </a:r>
            <a:r>
              <a:rPr lang="fr-FR" sz="1200" b="1" dirty="0">
                <a:solidFill>
                  <a:schemeClr val="bg1"/>
                </a:solidFill>
              </a:rPr>
              <a:t>, </a:t>
            </a:r>
            <a:r>
              <a:rPr lang="fr-FR" sz="1200" i="1" dirty="0">
                <a:solidFill>
                  <a:schemeClr val="bg1"/>
                </a:solidFill>
              </a:rPr>
              <a:t>Head of Business </a:t>
            </a:r>
            <a:r>
              <a:rPr lang="fr-FR" sz="1200" i="1" dirty="0" err="1">
                <a:solidFill>
                  <a:schemeClr val="bg1"/>
                </a:solidFill>
              </a:rPr>
              <a:t>Development</a:t>
            </a:r>
            <a:r>
              <a:rPr lang="fr-FR" sz="1200" i="1" dirty="0">
                <a:solidFill>
                  <a:schemeClr val="bg1"/>
                </a:solidFill>
              </a:rPr>
              <a:t> della  Camera di Commercio e Industria dell’Uzbekistan: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endParaRPr lang="it-IT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Business opportunities for Italian companies </a:t>
            </a:r>
            <a:endParaRPr lang="it-IT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in Uzbekistan;</a:t>
            </a:r>
            <a:endParaRPr lang="it-IT" sz="1200" dirty="0">
              <a:solidFill>
                <a:srgbClr val="002060"/>
              </a:solidFill>
            </a:endParaRPr>
          </a:p>
          <a:p>
            <a:r>
              <a:rPr lang="en-US" sz="1200" i="1" dirty="0"/>
              <a:t> </a:t>
            </a:r>
            <a:endParaRPr lang="it-IT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Dr. </a:t>
            </a:r>
            <a:r>
              <a:rPr lang="en-US" sz="1200" b="1" dirty="0" err="1">
                <a:solidFill>
                  <a:schemeClr val="bg1"/>
                </a:solidFill>
              </a:rPr>
              <a:t>Alisher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Juraev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Senior Advisor  del "Management Training Program (MTP) - Capacity Building for SME management in Uzbekistan" </a:t>
            </a:r>
            <a:endParaRPr lang="it-IT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Project: Establishing cooperation between Italian and Uzbek companies through MTP internships program;</a:t>
            </a:r>
            <a:endParaRPr lang="it-IT" sz="1200" dirty="0">
              <a:solidFill>
                <a:srgbClr val="002060"/>
              </a:solidFill>
            </a:endParaRPr>
          </a:p>
          <a:p>
            <a:r>
              <a:rPr lang="en-US" sz="1200" b="1" dirty="0"/>
              <a:t> </a:t>
            </a:r>
            <a:endParaRPr lang="it-IT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Mr. </a:t>
            </a:r>
            <a:r>
              <a:rPr lang="fr-FR" sz="1200" b="1" dirty="0" err="1">
                <a:solidFill>
                  <a:schemeClr val="bg1"/>
                </a:solidFill>
              </a:rPr>
              <a:t>Otabek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Saidov</a:t>
            </a:r>
            <a:r>
              <a:rPr lang="fr-FR" sz="1200" b="1" dirty="0">
                <a:solidFill>
                  <a:schemeClr val="bg1"/>
                </a:solidFill>
              </a:rPr>
              <a:t>, </a:t>
            </a:r>
            <a:r>
              <a:rPr lang="fr-FR" sz="1200" i="1" dirty="0" err="1">
                <a:solidFill>
                  <a:schemeClr val="bg1"/>
                </a:solidFill>
              </a:rPr>
              <a:t>Fondatore</a:t>
            </a:r>
            <a:r>
              <a:rPr lang="fr-FR" sz="1200" i="1" dirty="0">
                <a:solidFill>
                  <a:schemeClr val="bg1"/>
                </a:solidFill>
              </a:rPr>
              <a:t> e </a:t>
            </a:r>
            <a:r>
              <a:rPr lang="fr-FR" sz="1200" i="1" dirty="0" err="1">
                <a:solidFill>
                  <a:schemeClr val="bg1"/>
                </a:solidFill>
              </a:rPr>
              <a:t>direttore</a:t>
            </a:r>
            <a:r>
              <a:rPr lang="fr-FR" sz="1200" i="1" dirty="0">
                <a:solidFill>
                  <a:schemeClr val="bg1"/>
                </a:solidFill>
              </a:rPr>
              <a:t> della società "</a:t>
            </a:r>
            <a:r>
              <a:rPr lang="fr-FR" sz="1200" i="1" dirty="0" err="1">
                <a:solidFill>
                  <a:schemeClr val="bg1"/>
                </a:solidFill>
              </a:rPr>
              <a:t>Chrichiq</a:t>
            </a:r>
            <a:r>
              <a:rPr lang="fr-FR" sz="1200" i="1" dirty="0">
                <a:solidFill>
                  <a:schemeClr val="bg1"/>
                </a:solidFill>
              </a:rPr>
              <a:t> </a:t>
            </a:r>
            <a:r>
              <a:rPr lang="fr-FR" sz="1200" i="1" dirty="0" err="1">
                <a:solidFill>
                  <a:schemeClr val="bg1"/>
                </a:solidFill>
              </a:rPr>
              <a:t>Komunal</a:t>
            </a:r>
            <a:r>
              <a:rPr lang="fr-FR" sz="1200" i="1" dirty="0">
                <a:solidFill>
                  <a:schemeClr val="bg1"/>
                </a:solidFill>
              </a:rPr>
              <a:t> Servis" (Manufacturer of </a:t>
            </a:r>
            <a:r>
              <a:rPr lang="fr-FR" sz="1200" i="1" dirty="0" err="1">
                <a:solidFill>
                  <a:schemeClr val="bg1"/>
                </a:solidFill>
              </a:rPr>
              <a:t>domestic</a:t>
            </a:r>
            <a:r>
              <a:rPr lang="fr-FR" sz="1200" i="1" dirty="0">
                <a:solidFill>
                  <a:schemeClr val="bg1"/>
                </a:solidFill>
              </a:rPr>
              <a:t> and </a:t>
            </a:r>
            <a:r>
              <a:rPr lang="fr-FR" sz="1200" i="1" dirty="0" err="1">
                <a:solidFill>
                  <a:schemeClr val="bg1"/>
                </a:solidFill>
              </a:rPr>
              <a:t>industrial</a:t>
            </a:r>
            <a:r>
              <a:rPr lang="fr-FR" sz="1200" i="1" dirty="0">
                <a:solidFill>
                  <a:schemeClr val="bg1"/>
                </a:solidFill>
              </a:rPr>
              <a:t> boilers): </a:t>
            </a:r>
            <a:endParaRPr lang="it-IT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About the company and proposal for establishment of joint venture in Uzbekistan.</a:t>
            </a:r>
            <a:endParaRPr lang="it-IT" sz="1200" dirty="0">
              <a:solidFill>
                <a:srgbClr val="002060"/>
              </a:solidFill>
            </a:endParaRPr>
          </a:p>
          <a:p>
            <a:r>
              <a:rPr lang="en-US" sz="1050" dirty="0">
                <a:solidFill>
                  <a:srgbClr val="002060"/>
                </a:solidFill>
              </a:rPr>
              <a:t> </a:t>
            </a:r>
            <a:endParaRPr lang="en-US" sz="1050" dirty="0" smtClean="0">
              <a:solidFill>
                <a:srgbClr val="002060"/>
              </a:solidFill>
            </a:endParaRPr>
          </a:p>
          <a:p>
            <a:endParaRPr lang="it-IT" sz="1050" dirty="0">
              <a:solidFill>
                <a:srgbClr val="002060"/>
              </a:solidFill>
            </a:endParaRPr>
          </a:p>
          <a:p>
            <a:r>
              <a:rPr lang="en-US" dirty="0"/>
              <a:t> </a:t>
            </a:r>
            <a:endParaRPr lang="it-IT" dirty="0"/>
          </a:p>
          <a:p>
            <a:r>
              <a:rPr lang="en-US" b="1" dirty="0"/>
              <a:t> 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44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990704" y="3956050"/>
            <a:ext cx="1172116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600" i="1">
                <a:solidFill>
                  <a:srgbClr val="333399"/>
                </a:solidFill>
                <a:ea typeface="Arial Unicode MS" pitchFamily="34" charset="-128"/>
                <a:cs typeface="Arial Unicode MS" pitchFamily="34" charset="-128"/>
              </a:rPr>
              <a:t>Luigi</a:t>
            </a:r>
            <a:r>
              <a:rPr lang="it-IT" sz="1400" i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1600" i="1">
                <a:solidFill>
                  <a:srgbClr val="333399"/>
                </a:solidFill>
                <a:ea typeface="Arial Unicode MS" pitchFamily="34" charset="-128"/>
                <a:cs typeface="Arial Unicode MS" pitchFamily="34" charset="-128"/>
              </a:rPr>
              <a:t>Iperti</a:t>
            </a:r>
            <a:r>
              <a:rPr lang="it-IT" sz="1400" i="1">
                <a:solidFill>
                  <a:srgbClr val="33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96131" y="2636912"/>
            <a:ext cx="7559675" cy="9694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333399"/>
                </a:solidFill>
                <a:latin typeface="+mj-lt"/>
              </a:rPr>
              <a:t>Grazie per la </a:t>
            </a:r>
            <a:r>
              <a:rPr lang="en-US" sz="2800" dirty="0" err="1">
                <a:solidFill>
                  <a:srgbClr val="333399"/>
                </a:solidFill>
                <a:latin typeface="+mj-lt"/>
              </a:rPr>
              <a:t>cortese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+mj-lt"/>
              </a:rPr>
              <a:t>attenzione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!</a:t>
            </a:r>
          </a:p>
          <a:p>
            <a:pPr algn="ctr">
              <a:defRPr/>
            </a:pPr>
            <a:endParaRPr lang="en-US" sz="2000" dirty="0">
              <a:solidFill>
                <a:srgbClr val="333399"/>
              </a:solidFill>
              <a:latin typeface="+mj-lt"/>
            </a:endParaRPr>
          </a:p>
          <a:p>
            <a:pPr algn="ctr">
              <a:defRPr/>
            </a:pPr>
            <a:endParaRPr lang="en-US" sz="90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128008" name="Picture 5" descr="CI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635000"/>
            <a:ext cx="1582738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28009" name="Picture 6" descr="marchioUC-Cdcmiste-T-CMY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92200"/>
            <a:ext cx="10144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606030A-3944-4304-8144-6D6A0F409A5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8575"/>
            <a:ext cx="8229600" cy="9350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500" b="1" smtClean="0">
                <a:solidFill>
                  <a:srgbClr val="595985"/>
                </a:solidFill>
                <a:ea typeface="Arial Unicode MS" pitchFamily="34" charset="-128"/>
                <a:cs typeface="Arial" pitchFamily="34" charset="0"/>
              </a:rPr>
              <a:t>Uzbekistan</a:t>
            </a:r>
            <a:endParaRPr lang="ru-RU" sz="2500" b="1" smtClean="0">
              <a:solidFill>
                <a:srgbClr val="595985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0181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pic>
        <p:nvPicPr>
          <p:cNvPr id="7" name="Picture 6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49" y="1340768"/>
            <a:ext cx="7984491" cy="49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606030A-3944-4304-8144-6D6A0F409A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552450" y="280988"/>
            <a:ext cx="8074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2500" b="1" dirty="0">
                <a:solidFill>
                  <a:srgbClr val="595985"/>
                </a:solidFill>
                <a:latin typeface="+mj-lt"/>
                <a:ea typeface="Arial Unicode MS" pitchFamily="34" charset="-128"/>
                <a:cs typeface="Arial" pitchFamily="34" charset="0"/>
              </a:rPr>
              <a:t>Italia</a:t>
            </a:r>
            <a:r>
              <a:rPr lang="it-IT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it-IT" sz="2500" b="1" dirty="0" smtClean="0">
                <a:solidFill>
                  <a:srgbClr val="595985"/>
                </a:solidFill>
                <a:latin typeface="+mj-lt"/>
                <a:ea typeface="Arial Unicode MS" pitchFamily="34" charset="-128"/>
                <a:cs typeface="Arial" pitchFamily="34" charset="0"/>
              </a:rPr>
              <a:t>Uzbekistan</a:t>
            </a:r>
          </a:p>
        </p:txBody>
      </p:sp>
      <p:sp>
        <p:nvSpPr>
          <p:cNvPr id="51204" name="Line 7"/>
          <p:cNvSpPr>
            <a:spLocks noChangeShapeType="1"/>
          </p:cNvSpPr>
          <p:nvPr/>
        </p:nvSpPr>
        <p:spPr bwMode="auto">
          <a:xfrm>
            <a:off x="3922588" y="576263"/>
            <a:ext cx="43338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125" name="Picture 27" descr="mappa da us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06500"/>
            <a:ext cx="8485188" cy="451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195736" y="3368605"/>
            <a:ext cx="3528392" cy="49244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Distanza 4.630 Km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6488" y="2616200"/>
            <a:ext cx="571500" cy="3810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4076700"/>
            <a:ext cx="658813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5121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3643313"/>
            <a:ext cx="6127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6" y="3429000"/>
            <a:ext cx="569640" cy="3795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3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606030A-3944-4304-8144-6D6A0F409A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17ACC43-77E5-4FCE-A47E-25C1F33D9B28}" type="slidenum">
              <a:rPr lang="it-IT" sz="800"/>
              <a:pPr algn="r" eaLnBrk="1" hangingPunct="1"/>
              <a:t>6</a:t>
            </a:fld>
            <a:endParaRPr lang="it-IT" sz="800"/>
          </a:p>
        </p:txBody>
      </p:sp>
      <p:sp>
        <p:nvSpPr>
          <p:cNvPr id="6147" name="CasellaDiTesto 1"/>
          <p:cNvSpPr txBox="1">
            <a:spLocks noChangeArrowheads="1"/>
          </p:cNvSpPr>
          <p:nvPr/>
        </p:nvSpPr>
        <p:spPr bwMode="auto">
          <a:xfrm>
            <a:off x="2987675" y="323850"/>
            <a:ext cx="28797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2500" b="1" dirty="0" smtClean="0">
                <a:solidFill>
                  <a:srgbClr val="595985"/>
                </a:solidFill>
                <a:latin typeface="+mj-lt"/>
                <a:ea typeface="Arial Unicode MS" pitchFamily="34" charset="-128"/>
                <a:cs typeface="Arial" pitchFamily="34" charset="0"/>
              </a:rPr>
              <a:t>The </a:t>
            </a:r>
            <a:r>
              <a:rPr lang="it-IT" sz="2500" b="1" dirty="0" err="1" smtClean="0">
                <a:solidFill>
                  <a:srgbClr val="595985"/>
                </a:solidFill>
                <a:latin typeface="+mj-lt"/>
                <a:ea typeface="Arial Unicode MS" pitchFamily="34" charset="-128"/>
                <a:cs typeface="Arial" pitchFamily="34" charset="0"/>
              </a:rPr>
              <a:t>Silk</a:t>
            </a:r>
            <a:r>
              <a:rPr lang="it-IT" sz="2500" b="1" dirty="0" smtClean="0">
                <a:solidFill>
                  <a:srgbClr val="595985"/>
                </a:solidFill>
                <a:latin typeface="+mj-lt"/>
                <a:ea typeface="Arial Unicode MS" pitchFamily="34" charset="-128"/>
                <a:cs typeface="Arial" pitchFamily="34" charset="0"/>
              </a:rPr>
              <a:t> Road</a:t>
            </a:r>
          </a:p>
        </p:txBody>
      </p:sp>
      <p:pic>
        <p:nvPicPr>
          <p:cNvPr id="6148" name="Picture 593" descr="Transasia_trade_routes_1stC_CE_g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06500"/>
            <a:ext cx="8388350" cy="503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49" name="Picture 590" descr="Marco_Polo_portr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610100"/>
            <a:ext cx="1033462" cy="139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367" name="Text Box 591"/>
          <p:cNvSpPr txBox="1">
            <a:spLocks noChangeArrowheads="1"/>
          </p:cNvSpPr>
          <p:nvPr/>
        </p:nvSpPr>
        <p:spPr bwMode="auto">
          <a:xfrm>
            <a:off x="323850" y="5516563"/>
            <a:ext cx="1152525" cy="198437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b="1" i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Marco Polo 1254-1324</a:t>
            </a:r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606030A-3944-4304-8144-6D6A0F409A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1" name="Picture 29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289083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71550" y="3452813"/>
            <a:ext cx="3638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3399"/>
                </a:solidFill>
                <a:ea typeface="Arial Unicode MS" pitchFamily="34" charset="-128"/>
                <a:cs typeface="Arial Unicode MS" pitchFamily="34" charset="-128"/>
              </a:rPr>
              <a:t>Samarkand</a:t>
            </a:r>
            <a:endParaRPr lang="ru-RU" sz="1600">
              <a:solidFill>
                <a:srgbClr val="3333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932363" y="3452813"/>
            <a:ext cx="2735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3399"/>
                </a:solidFill>
                <a:ea typeface="Arial Unicode MS" pitchFamily="34" charset="-128"/>
                <a:cs typeface="Arial Unicode MS" pitchFamily="34" charset="-128"/>
              </a:rPr>
              <a:t>Bukhara</a:t>
            </a:r>
            <a:endParaRPr lang="ru-RU" sz="1600">
              <a:solidFill>
                <a:srgbClr val="3333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3" name="Rectangle 25"/>
          <p:cNvSpPr>
            <a:spLocks noChangeArrowheads="1"/>
          </p:cNvSpPr>
          <p:nvPr/>
        </p:nvSpPr>
        <p:spPr bwMode="auto">
          <a:xfrm>
            <a:off x="250825" y="-26988"/>
            <a:ext cx="8642350" cy="93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500" b="1">
                <a:solidFill>
                  <a:srgbClr val="595985"/>
                </a:solidFill>
                <a:ea typeface="Arial Unicode MS" pitchFamily="34" charset="-128"/>
                <a:cs typeface="Arial" pitchFamily="34" charset="0"/>
              </a:rPr>
              <a:t>UNESCO</a:t>
            </a:r>
            <a:r>
              <a:rPr lang="ru-RU" sz="2500" b="1">
                <a:solidFill>
                  <a:srgbClr val="595985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>
                <a:solidFill>
                  <a:srgbClr val="595985"/>
                </a:solidFill>
                <a:ea typeface="Arial Unicode MS" pitchFamily="34" charset="-128"/>
                <a:cs typeface="Arial" pitchFamily="34" charset="0"/>
              </a:rPr>
              <a:t>World Heritage list Cities</a:t>
            </a:r>
            <a:endParaRPr lang="ru-RU" sz="2500" b="1">
              <a:solidFill>
                <a:srgbClr val="595985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3254" name="Text Box 27"/>
          <p:cNvSpPr txBox="1">
            <a:spLocks noChangeArrowheads="1"/>
          </p:cNvSpPr>
          <p:nvPr/>
        </p:nvSpPr>
        <p:spPr bwMode="auto">
          <a:xfrm>
            <a:off x="8350250" y="6629400"/>
            <a:ext cx="793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TASHKENT</a:t>
            </a:r>
            <a:endParaRPr lang="ru-RU" sz="900">
              <a:solidFill>
                <a:schemeClr val="bg1"/>
              </a:solidFill>
            </a:endParaRPr>
          </a:p>
        </p:txBody>
      </p:sp>
      <p:sp>
        <p:nvSpPr>
          <p:cNvPr id="53255" name="AutoShape 28"/>
          <p:cNvSpPr>
            <a:spLocks noChangeArrowheads="1"/>
          </p:cNvSpPr>
          <p:nvPr/>
        </p:nvSpPr>
        <p:spPr bwMode="auto">
          <a:xfrm rot="5400000">
            <a:off x="8314532" y="6703219"/>
            <a:ext cx="69850" cy="777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 sz="1200"/>
          </a:p>
        </p:txBody>
      </p:sp>
      <p:pic>
        <p:nvPicPr>
          <p:cNvPr id="23582" name="Picture 30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84313"/>
            <a:ext cx="288607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5219700" y="6092825"/>
            <a:ext cx="2265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3399"/>
                </a:solidFill>
                <a:ea typeface="Arial Unicode MS" pitchFamily="34" charset="-128"/>
                <a:cs typeface="Arial Unicode MS" pitchFamily="34" charset="-128"/>
              </a:rPr>
              <a:t>Khiva</a:t>
            </a:r>
            <a:endParaRPr lang="ru-RU" sz="1600">
              <a:solidFill>
                <a:srgbClr val="3333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587" name="Picture 35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287972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971550" y="6092825"/>
            <a:ext cx="3511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3399"/>
                </a:solidFill>
                <a:ea typeface="Arial Unicode MS" pitchFamily="34" charset="-128"/>
                <a:cs typeface="Arial Unicode MS" pitchFamily="34" charset="-128"/>
              </a:rPr>
              <a:t>Shakhrisabz</a:t>
            </a:r>
            <a:endParaRPr lang="ru-RU" sz="1600">
              <a:solidFill>
                <a:srgbClr val="3333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589" name="Picture 37" descr="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05263"/>
            <a:ext cx="2890837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1" name="Picture 4" descr="LogoTransFul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76925"/>
            <a:ext cx="730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Line 9"/>
          <p:cNvSpPr>
            <a:spLocks noChangeShapeType="1"/>
          </p:cNvSpPr>
          <p:nvPr/>
        </p:nvSpPr>
        <p:spPr bwMode="auto">
          <a:xfrm flipV="1">
            <a:off x="66675" y="984250"/>
            <a:ext cx="8924925" cy="15875"/>
          </a:xfrm>
          <a:prstGeom prst="line">
            <a:avLst/>
          </a:prstGeom>
          <a:noFill/>
          <a:ln w="57150" cmpd="thinThick">
            <a:solidFill>
              <a:srgbClr val="A8A8F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5C99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606030A-3944-4304-8144-6D6A0F409A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23586" grpId="0"/>
      <p:bldP spid="235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9" descr="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8135938" cy="5011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9" name="Picture 4" descr="LogoTransFu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730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606030A-3944-4304-8144-6D6A0F409A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DSC02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6250"/>
            <a:ext cx="7620000" cy="5545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1" name="Picture 4" descr="LogoTransFu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730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606030A-3944-4304-8144-6D6A0F409A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1334</Words>
  <Application>Microsoft Office PowerPoint</Application>
  <PresentationFormat>On-screen Show (4:3)</PresentationFormat>
  <Paragraphs>240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Пиксел</vt:lpstr>
      <vt:lpstr>PowerPoint Presentation</vt:lpstr>
      <vt:lpstr>Management Training Programme (MTP) - Capacity Building for SME Management in Uzbekistan</vt:lpstr>
      <vt:lpstr>Management Training Programme (MTP) - Capacity Building for SME Management in Uzbekistan</vt:lpstr>
      <vt:lpstr>Uzbekistan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Organizzazione Techint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paloschia</dc:creator>
  <cp:lastModifiedBy>BOZ Silvia      TENOVA</cp:lastModifiedBy>
  <cp:revision>197</cp:revision>
  <cp:lastPrinted>2013-04-08T10:33:40Z</cp:lastPrinted>
  <dcterms:created xsi:type="dcterms:W3CDTF">2011-10-19T09:59:18Z</dcterms:created>
  <dcterms:modified xsi:type="dcterms:W3CDTF">2015-06-10T09:41:51Z</dcterms:modified>
</cp:coreProperties>
</file>